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5598" r:id="rId2"/>
    <p:sldId id="1715" r:id="rId3"/>
    <p:sldId id="5436" r:id="rId4"/>
    <p:sldId id="5437" r:id="rId5"/>
    <p:sldId id="5438" r:id="rId6"/>
    <p:sldId id="5439" r:id="rId7"/>
    <p:sldId id="5440" r:id="rId8"/>
    <p:sldId id="5441" r:id="rId9"/>
    <p:sldId id="5442" r:id="rId10"/>
    <p:sldId id="5443" r:id="rId11"/>
    <p:sldId id="5444" r:id="rId12"/>
    <p:sldId id="5445" r:id="rId13"/>
    <p:sldId id="5446" r:id="rId14"/>
    <p:sldId id="5447" r:id="rId15"/>
    <p:sldId id="5448" r:id="rId16"/>
    <p:sldId id="5449" r:id="rId17"/>
    <p:sldId id="5450" r:id="rId18"/>
    <p:sldId id="5451" r:id="rId19"/>
    <p:sldId id="5452" r:id="rId20"/>
    <p:sldId id="5453" r:id="rId21"/>
    <p:sldId id="5454" r:id="rId22"/>
    <p:sldId id="5455" r:id="rId23"/>
    <p:sldId id="5456" r:id="rId24"/>
    <p:sldId id="5457" r:id="rId25"/>
    <p:sldId id="5458" r:id="rId26"/>
    <p:sldId id="5459" r:id="rId27"/>
    <p:sldId id="5460" r:id="rId28"/>
    <p:sldId id="5461" r:id="rId29"/>
    <p:sldId id="5462" r:id="rId30"/>
    <p:sldId id="5463" r:id="rId31"/>
    <p:sldId id="5465" r:id="rId32"/>
    <p:sldId id="5466" r:id="rId33"/>
    <p:sldId id="5467" r:id="rId34"/>
    <p:sldId id="5468" r:id="rId35"/>
    <p:sldId id="5469" r:id="rId36"/>
    <p:sldId id="5470" r:id="rId37"/>
    <p:sldId id="5471" r:id="rId38"/>
    <p:sldId id="5472" r:id="rId39"/>
    <p:sldId id="5473" r:id="rId40"/>
    <p:sldId id="5474" r:id="rId41"/>
    <p:sldId id="5475" r:id="rId42"/>
    <p:sldId id="5476" r:id="rId43"/>
    <p:sldId id="5477" r:id="rId44"/>
    <p:sldId id="5478" r:id="rId45"/>
    <p:sldId id="5479" r:id="rId46"/>
    <p:sldId id="5480" r:id="rId47"/>
    <p:sldId id="5481" r:id="rId48"/>
    <p:sldId id="5482" r:id="rId49"/>
    <p:sldId id="5483" r:id="rId50"/>
    <p:sldId id="5484" r:id="rId51"/>
    <p:sldId id="5485" r:id="rId52"/>
    <p:sldId id="5486" r:id="rId53"/>
    <p:sldId id="5487" r:id="rId54"/>
    <p:sldId id="5488" r:id="rId55"/>
    <p:sldId id="5489" r:id="rId56"/>
    <p:sldId id="5490" r:id="rId57"/>
    <p:sldId id="5491" r:id="rId58"/>
    <p:sldId id="5492" r:id="rId59"/>
    <p:sldId id="5493" r:id="rId60"/>
    <p:sldId id="5506" r:id="rId61"/>
    <p:sldId id="5494" r:id="rId62"/>
    <p:sldId id="5495" r:id="rId63"/>
    <p:sldId id="5496" r:id="rId64"/>
    <p:sldId id="5497" r:id="rId65"/>
    <p:sldId id="5498" r:id="rId66"/>
    <p:sldId id="5499" r:id="rId67"/>
    <p:sldId id="5500" r:id="rId68"/>
    <p:sldId id="5501" r:id="rId69"/>
    <p:sldId id="5502" r:id="rId70"/>
    <p:sldId id="5503" r:id="rId71"/>
    <p:sldId id="5504" r:id="rId72"/>
    <p:sldId id="5505" r:id="rId73"/>
    <p:sldId id="5507" r:id="rId74"/>
    <p:sldId id="5508" r:id="rId75"/>
    <p:sldId id="5509" r:id="rId76"/>
    <p:sldId id="5554" r:id="rId77"/>
    <p:sldId id="5510" r:id="rId78"/>
    <p:sldId id="5511" r:id="rId79"/>
    <p:sldId id="5512" r:id="rId80"/>
    <p:sldId id="5513" r:id="rId81"/>
    <p:sldId id="5514" r:id="rId82"/>
    <p:sldId id="5515" r:id="rId83"/>
    <p:sldId id="5516" r:id="rId84"/>
    <p:sldId id="5517" r:id="rId85"/>
    <p:sldId id="5518" r:id="rId86"/>
    <p:sldId id="5519" r:id="rId87"/>
    <p:sldId id="5520" r:id="rId88"/>
    <p:sldId id="5521" r:id="rId89"/>
    <p:sldId id="5522" r:id="rId90"/>
    <p:sldId id="5555" r:id="rId91"/>
    <p:sldId id="5523" r:id="rId92"/>
    <p:sldId id="5524" r:id="rId93"/>
    <p:sldId id="5525" r:id="rId94"/>
    <p:sldId id="5526" r:id="rId95"/>
    <p:sldId id="5527" r:id="rId96"/>
    <p:sldId id="5528" r:id="rId97"/>
    <p:sldId id="5529" r:id="rId98"/>
    <p:sldId id="5556" r:id="rId99"/>
    <p:sldId id="377" r:id="rId100"/>
    <p:sldId id="1350" r:id="rId101"/>
  </p:sldIdLst>
  <p:sldSz cx="12192000" cy="6858000"/>
  <p:notesSz cx="6858000" cy="9144000"/>
  <p:embeddedFontLst>
    <p:embeddedFont>
      <p:font typeface="MS Mincho" panose="02020609040205080304" pitchFamily="49" charset="-128"/>
      <p:regular r:id="rId102"/>
    </p:embeddedFont>
    <p:embeddedFont>
      <p:font typeface="Abbas" panose="02000000000000000000" pitchFamily="2" charset="-78"/>
      <p:regular r:id="rId103"/>
    </p:embeddedFont>
    <p:embeddedFont>
      <p:font typeface="Arabic Typesetting" panose="03020402040406030203" pitchFamily="66" charset="-78"/>
      <p:regular r:id="rId10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90C8EF5-BD61-4FDD-A084-D6EA7C9C3764}">
          <p14:sldIdLst>
            <p14:sldId id="5598"/>
          </p14:sldIdLst>
        </p14:section>
        <p14:section name="al-Imam al-Husayn" id="{F99B426D-A7AA-43CA-B935-B2DCBB37DF73}">
          <p14:sldIdLst>
            <p14:sldId id="1715"/>
            <p14:sldId id="5436"/>
            <p14:sldId id="5437"/>
            <p14:sldId id="5438"/>
            <p14:sldId id="5439"/>
            <p14:sldId id="5440"/>
            <p14:sldId id="5441"/>
            <p14:sldId id="5442"/>
            <p14:sldId id="5443"/>
            <p14:sldId id="5444"/>
            <p14:sldId id="5445"/>
            <p14:sldId id="5446"/>
            <p14:sldId id="5447"/>
            <p14:sldId id="5448"/>
            <p14:sldId id="5449"/>
            <p14:sldId id="5450"/>
            <p14:sldId id="5451"/>
            <p14:sldId id="5452"/>
            <p14:sldId id="5453"/>
            <p14:sldId id="5454"/>
            <p14:sldId id="5455"/>
            <p14:sldId id="5456"/>
            <p14:sldId id="5457"/>
            <p14:sldId id="5458"/>
            <p14:sldId id="5459"/>
            <p14:sldId id="5460"/>
            <p14:sldId id="5461"/>
            <p14:sldId id="5462"/>
            <p14:sldId id="5463"/>
            <p14:sldId id="5465"/>
            <p14:sldId id="5466"/>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Lst>
        </p14:section>
        <p14:section name="Ali al-Akbar" id="{3D1D6C9C-6ACE-4296-9D91-704A06A29A73}">
          <p14:sldIdLst>
            <p14:sldId id="5506"/>
            <p14:sldId id="5494"/>
            <p14:sldId id="5495"/>
            <p14:sldId id="5496"/>
            <p14:sldId id="5497"/>
            <p14:sldId id="5498"/>
            <p14:sldId id="5499"/>
            <p14:sldId id="5500"/>
            <p14:sldId id="5501"/>
            <p14:sldId id="5502"/>
            <p14:sldId id="5503"/>
            <p14:sldId id="5504"/>
            <p14:sldId id="5505"/>
            <p14:sldId id="5507"/>
            <p14:sldId id="5508"/>
            <p14:sldId id="5509"/>
          </p14:sldIdLst>
        </p14:section>
        <p14:section name="Shuhada" id="{BD8B761A-9D7D-4F63-A143-52227A3865FE}">
          <p14:sldIdLst>
            <p14:sldId id="5554"/>
            <p14:sldId id="5510"/>
            <p14:sldId id="5511"/>
            <p14:sldId id="5512"/>
            <p14:sldId id="5513"/>
            <p14:sldId id="5514"/>
            <p14:sldId id="5515"/>
            <p14:sldId id="5516"/>
            <p14:sldId id="5517"/>
            <p14:sldId id="5518"/>
            <p14:sldId id="5519"/>
            <p14:sldId id="5520"/>
            <p14:sldId id="5521"/>
            <p14:sldId id="5522"/>
          </p14:sldIdLst>
        </p14:section>
        <p14:section name="Abal Fadhl 'Abbas" id="{8932BB6F-0F0D-4327-94B6-2F381F640777}">
          <p14:sldIdLst>
            <p14:sldId id="5555"/>
            <p14:sldId id="5523"/>
            <p14:sldId id="5524"/>
            <p14:sldId id="5525"/>
            <p14:sldId id="5526"/>
            <p14:sldId id="5527"/>
            <p14:sldId id="5528"/>
            <p14:sldId id="5529"/>
            <p14:sldId id="5556"/>
            <p14:sldId id="377"/>
            <p14:sldId id="1350"/>
          </p14:sldIdLst>
        </p14:section>
      </p14:sectionLst>
    </p:ext>
    <p:ext uri="{EFAFB233-063F-42B5-8137-9DF3F51BA10A}">
      <p15:sldGuideLst xmlns:p15="http://schemas.microsoft.com/office/powerpoint/2012/main">
        <p15:guide id="1" orient="horz" pos="2160" userDrawn="1">
          <p15:clr>
            <a:srgbClr val="A4A3A4"/>
          </p15:clr>
        </p15:guide>
        <p15:guide id="2" pos="3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9B9B9"/>
    <a:srgbClr val="000000"/>
    <a:srgbClr val="161616"/>
    <a:srgbClr val="F9F6ED"/>
    <a:srgbClr val="DEF9FA"/>
    <a:srgbClr val="1EBCBF"/>
    <a:srgbClr val="1EBCBD"/>
    <a:srgbClr val="E5E5E5"/>
    <a:srgbClr val="EBE1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07" autoAdjust="0"/>
    <p:restoredTop sz="96247" autoAdjust="0"/>
  </p:normalViewPr>
  <p:slideViewPr>
    <p:cSldViewPr showGuides="1">
      <p:cViewPr varScale="1">
        <p:scale>
          <a:sx n="85" d="100"/>
          <a:sy n="85" d="100"/>
        </p:scale>
        <p:origin x="557" y="67"/>
      </p:cViewPr>
      <p:guideLst>
        <p:guide orient="horz" pos="2160"/>
        <p:guide pos="3885"/>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heme" Target="theme/theme1.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2.fntdata"/><Relationship Id="rId10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solidFill>
                  <a:schemeClr val="bg1"/>
                </a:solidFill>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solidFill>
                  <a:schemeClr val="bg1"/>
                </a:solidFill>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solidFill>
                  <a:schemeClr val="bg1"/>
                </a:solidFill>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2830533829"/>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361969028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218259234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ustom Layout">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551384" y="538943"/>
            <a:ext cx="11089232" cy="5780114"/>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Tree>
    <p:extLst>
      <p:ext uri="{BB962C8B-B14F-4D97-AF65-F5344CB8AC3E}">
        <p14:creationId xmlns:p14="http://schemas.microsoft.com/office/powerpoint/2010/main" val="339366488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solidFill>
                  <a:schemeClr val="bg1"/>
                </a:solidFill>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solidFill>
                  <a:schemeClr val="bg1"/>
                </a:solidFill>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solidFill>
                  <a:schemeClr val="bg1"/>
                </a:solidFill>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323026158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424750463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73187495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7671884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261137397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225027156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159741195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93412901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pic>
        <p:nvPicPr>
          <p:cNvPr id="3" name="Picture 2">
            <a:extLst>
              <a:ext uri="{FF2B5EF4-FFF2-40B4-BE49-F238E27FC236}">
                <a16:creationId xmlns:a16="http://schemas.microsoft.com/office/drawing/2014/main" id="{2E87E9C3-B88C-6F23-E345-90F0B86EADBB}"/>
              </a:ext>
            </a:extLst>
          </p:cNvPr>
          <p:cNvPicPr>
            <a:picLocks noChangeAspect="1"/>
          </p:cNvPicPr>
          <p:nvPr userDrawn="1"/>
        </p:nvPicPr>
        <p:blipFill rotWithShape="1">
          <a:blip r:embed="rId14">
            <a:alphaModFix amt="18000"/>
          </a:blip>
          <a:srcRect b="25000"/>
          <a:stretch/>
        </p:blipFill>
        <p:spPr>
          <a:xfrm>
            <a:off x="0" y="0"/>
            <a:ext cx="12192000" cy="6858000"/>
          </a:xfrm>
          <a:prstGeom prst="rect">
            <a:avLst/>
          </a:prstGeom>
        </p:spPr>
      </p:pic>
    </p:spTree>
    <p:extLst>
      <p:ext uri="{BB962C8B-B14F-4D97-AF65-F5344CB8AC3E}">
        <p14:creationId xmlns:p14="http://schemas.microsoft.com/office/powerpoint/2010/main" val="10738003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p:fade/>
  </p:transition>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C4B2C2D-4E55-2147-8B88-60CCD5C48563}"/>
              </a:ext>
            </a:extLst>
          </p:cNvPr>
          <p:cNvPicPr>
            <a:picLocks noGrp="1" noRot="1" noChangeAspect="1" noMove="1" noResize="1" noEditPoints="1" noAdjustHandles="1" noChangeArrowheads="1" noChangeShapeType="1" noCrop="1"/>
          </p:cNvPicPr>
          <p:nvPr/>
        </p:nvPicPr>
        <p:blipFill rotWithShape="1">
          <a:blip r:embed="rId2"/>
          <a:srcRect l="24690" r="27248" b="16665"/>
          <a:stretch/>
        </p:blipFill>
        <p:spPr>
          <a:xfrm>
            <a:off x="7248128" y="-1"/>
            <a:ext cx="4943872" cy="6858001"/>
          </a:xfrm>
          <a:prstGeom prst="rect">
            <a:avLst/>
          </a:prstGeom>
        </p:spPr>
      </p:pic>
      <p:sp>
        <p:nvSpPr>
          <p:cNvPr id="4" name="TextBox 3">
            <a:extLst>
              <a:ext uri="{FF2B5EF4-FFF2-40B4-BE49-F238E27FC236}">
                <a16:creationId xmlns:a16="http://schemas.microsoft.com/office/drawing/2014/main" id="{AAC058F4-8092-7F8E-980E-595091FCF798}"/>
              </a:ext>
            </a:extLst>
          </p:cNvPr>
          <p:cNvSpPr txBox="1"/>
          <p:nvPr/>
        </p:nvSpPr>
        <p:spPr>
          <a:xfrm>
            <a:off x="2464211"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endParaRPr>
          </a:p>
        </p:txBody>
      </p:sp>
      <p:sp>
        <p:nvSpPr>
          <p:cNvPr id="9" name="TextBox 8">
            <a:extLst>
              <a:ext uri="{FF2B5EF4-FFF2-40B4-BE49-F238E27FC236}">
                <a16:creationId xmlns:a16="http://schemas.microsoft.com/office/drawing/2014/main" id="{E92170D6-7FFF-3281-75E9-55571870E894}"/>
              </a:ext>
            </a:extLst>
          </p:cNvPr>
          <p:cNvSpPr txBox="1"/>
          <p:nvPr/>
        </p:nvSpPr>
        <p:spPr>
          <a:xfrm>
            <a:off x="873797" y="1838434"/>
            <a:ext cx="6374332" cy="144655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ur-PK" sz="8800" i="0" u="none" strike="noStrike" kern="1200" cap="none" spc="0" normalizeH="0" baseline="0" noProof="0" dirty="0">
                <a:ln>
                  <a:noFill/>
                </a:ln>
                <a:solidFill>
                  <a:srgbClr val="E6B976"/>
                </a:solidFill>
                <a:effectLst/>
                <a:uLnTx/>
                <a:uFillTx/>
                <a:latin typeface="Abbas" panose="02000000000000000000" pitchFamily="2" charset="-78"/>
                <a:ea typeface="+mn-ea"/>
                <a:cs typeface="Abbas" panose="02000000000000000000" pitchFamily="2" charset="-78"/>
              </a:rPr>
              <a:t>زیارت   وارث</a:t>
            </a:r>
            <a:endParaRPr kumimoji="0" lang="ar-EG" sz="8800" i="0" u="none" strike="noStrike" kern="1200" cap="none" spc="0" normalizeH="0" baseline="0" noProof="0" dirty="0">
              <a:ln>
                <a:noFill/>
              </a:ln>
              <a:solidFill>
                <a:srgbClr val="E6B976"/>
              </a:solidFill>
              <a:effectLst/>
              <a:uLnTx/>
              <a:uFillTx/>
              <a:latin typeface="Abbas" panose="02000000000000000000" pitchFamily="2" charset="-78"/>
              <a:ea typeface="+mn-ea"/>
              <a:cs typeface="Abbas" panose="02000000000000000000" pitchFamily="2"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657772" y="4346268"/>
            <a:ext cx="6806380" cy="2322559"/>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rPr>
              <a:t>اللهُمَّ وَلا تَسْلُبْنَا اليَقِينَ لِطُولِ الأمَدِ فِي غَيْبَتِهِ وَانْقِطاعِ خَبَرِهِ عَنّا وَلا تُنْسِنا ذِكْرَهُ وَانْتِظارَهُ وَالإيمانَ بِهِ وَقُوَّةَ اليَقِينَ فِي ظُهُورِهِ وَالدُّعاءَ لَهُ وَالصَّلاةَ عَلَيْهِ </a:t>
            </a:r>
            <a:endParaRPr kumimoji="0" lang="en-CA" sz="24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F4E1C4"/>
                </a:solidFill>
                <a:effectLst/>
                <a:uLnTx/>
                <a:uFillTx/>
                <a:latin typeface="Calibri" panose="020F0502020204030204" pitchFamily="34" charset="0"/>
                <a:ea typeface="Calibri" panose="020F0502020204030204" pitchFamily="34" charset="0"/>
                <a:cs typeface="Calibri" panose="020F0502020204030204" pitchFamily="34" charset="0"/>
              </a:rPr>
              <a:t>“O Allah, do not deprive us of certainty due to the prolongation of his occultation and cessation of news of him from us, and do not let us forget his remembrance and his awaiting, and with it increase our belief in him, the strength of certainty in his reappearance, praying for him and invoking blessings on him”</a:t>
            </a:r>
            <a:endParaRPr kumimoji="0" lang="en-CA" sz="1200" b="0" i="1" u="none" strike="noStrike" kern="1200" cap="none" spc="0" normalizeH="0" baseline="0" noProof="0" dirty="0">
              <a:ln>
                <a:noFill/>
              </a:ln>
              <a:solidFill>
                <a:srgbClr val="F4E1C4"/>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a:spLocks/>
          </p:cNvSpPr>
          <p:nvPr/>
        </p:nvSpPr>
        <p:spPr>
          <a:xfrm>
            <a:off x="8421468" y="5713181"/>
            <a:ext cx="3328784" cy="781689"/>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20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2000" b="0" i="0" u="none" strike="noStrike" kern="1200" cap="none" spc="0" normalizeH="0" baseline="0" noProof="0" dirty="0">
              <a:ln>
                <a:noFill/>
              </a:ln>
              <a:solidFill>
                <a:srgbClr val="F4E1C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CA" sz="1100" b="0" i="1" u="none" strike="noStrike" kern="1200" cap="none" spc="0" normalizeH="0" baseline="0" noProof="0" dirty="0">
                <a:ln>
                  <a:noFill/>
                </a:ln>
                <a:solidFill>
                  <a:srgbClr val="F4E1C4"/>
                </a:solidFill>
                <a:effectLst/>
                <a:uLnTx/>
                <a:uFillTx/>
                <a:latin typeface="Calibri" panose="020F0502020204030204" pitchFamily="34" charset="0"/>
                <a:ea typeface="Calibri" panose="020F0502020204030204" pitchFamily="34" charset="0"/>
                <a:cs typeface="Calibri" panose="020F0502020204030204" pitchFamily="34" charset="0"/>
              </a:rPr>
              <a:t>“</a:t>
            </a:r>
            <a:r>
              <a:rPr kumimoji="0" lang="en-US" sz="1100" b="0" i="1" u="none" strike="noStrike" kern="1200" cap="none" spc="0" normalizeH="0" baseline="0" noProof="0" dirty="0">
                <a:ln>
                  <a:noFill/>
                </a:ln>
                <a:solidFill>
                  <a:srgbClr val="F4E1C4"/>
                </a:solidFill>
                <a:effectLst/>
                <a:uLnTx/>
                <a:uFillTx/>
                <a:latin typeface="Calibri" panose="020F0502020204030204" pitchFamily="34" charset="0"/>
                <a:ea typeface="Calibri" panose="020F0502020204030204" pitchFamily="34" charset="0"/>
                <a:cs typeface="Calibri" panose="020F0502020204030204" pitchFamily="34" charset="0"/>
              </a:rPr>
              <a:t>Surely, they see it to be far off, and We see it near”</a:t>
            </a:r>
            <a:endParaRPr kumimoji="0" lang="en-CA" sz="1200" b="0" i="1" u="none" strike="noStrike" kern="1200" cap="none" spc="0" normalizeH="0" baseline="0" noProof="0" dirty="0">
              <a:ln>
                <a:noFill/>
              </a:ln>
              <a:solidFill>
                <a:srgbClr val="F4E1C4"/>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744955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0" y="1443306"/>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مُحَمَّدٍ </a:t>
            </a:r>
            <a:r>
              <a:rPr lang="ar-SA" altLang="en-US" sz="8000" dirty="0" err="1">
                <a:latin typeface="Arabic Typesetting" panose="03020402040406030203" pitchFamily="66" charset="-78"/>
                <a:cs typeface="Arabic Typesetting" panose="03020402040406030203" pitchFamily="66" charset="-78"/>
              </a:rPr>
              <a:t>ٱلْمُصْطَفٰى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Muhammad the well-chosen Prophet.</a:t>
            </a:r>
          </a:p>
        </p:txBody>
      </p:sp>
    </p:spTree>
    <p:extLst>
      <p:ext uri="{BB962C8B-B14F-4D97-AF65-F5344CB8AC3E}">
        <p14:creationId xmlns:p14="http://schemas.microsoft.com/office/powerpoint/2010/main" val="284806786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3"/>
          <p:cNvSpPr>
            <a:spLocks noChangeArrowheads="1"/>
          </p:cNvSpPr>
          <p:nvPr/>
        </p:nvSpPr>
        <p:spPr bwMode="auto">
          <a:xfrm>
            <a:off x="2135188" y="2274838"/>
            <a:ext cx="7921625" cy="2308324"/>
          </a:xfrm>
          <a:prstGeom prst="rect">
            <a:avLst/>
          </a:prstGeom>
          <a:noFill/>
        </p:spPr>
        <p:txBody>
          <a:bodyPr wrap="square">
            <a:spAutoFit/>
          </a:bodyPr>
          <a:lstStyle/>
          <a:p>
            <a:pPr algn="ctr" fontAlgn="base">
              <a:spcBef>
                <a:spcPct val="0"/>
              </a:spcBef>
              <a:spcAft>
                <a:spcPct val="0"/>
              </a:spcAft>
            </a:pPr>
            <a:r>
              <a:rPr lang="en-US" altLang="en-US" sz="4800" dirty="0">
                <a:solidFill>
                  <a:srgbClr val="FFFFFF"/>
                </a:solidFill>
                <a:latin typeface="Calibri Light" panose="020F0302020204030204" pitchFamily="34" charset="0"/>
                <a:ea typeface="Calibri Light" panose="020F0302020204030204" pitchFamily="34" charset="0"/>
                <a:cs typeface="Arabic Typesetting" panose="03020402040406030203" pitchFamily="66" charset="-78"/>
              </a:rPr>
              <a:t>It is recommended to recite two </a:t>
            </a:r>
            <a:r>
              <a:rPr lang="en-US" altLang="en-US" sz="4800" dirty="0" err="1">
                <a:solidFill>
                  <a:srgbClr val="FFFFFF"/>
                </a:solidFill>
                <a:latin typeface="Calibri Light" panose="020F0302020204030204" pitchFamily="34" charset="0"/>
                <a:ea typeface="Calibri Light" panose="020F0302020204030204" pitchFamily="34" charset="0"/>
                <a:cs typeface="Arabic Typesetting" panose="03020402040406030203" pitchFamily="66" charset="-78"/>
              </a:rPr>
              <a:t>rakaah</a:t>
            </a:r>
            <a:r>
              <a:rPr lang="en-US" altLang="en-US" sz="4800" dirty="0">
                <a:solidFill>
                  <a:srgbClr val="FFFFFF"/>
                </a:solidFill>
                <a:latin typeface="Calibri Light" panose="020F0302020204030204" pitchFamily="34" charset="0"/>
                <a:ea typeface="Calibri Light" panose="020F0302020204030204" pitchFamily="34" charset="0"/>
                <a:cs typeface="Arabic Typesetting" panose="03020402040406030203" pitchFamily="66" charset="-78"/>
              </a:rPr>
              <a:t> Salah as Hadiya Ziyarah.</a:t>
            </a:r>
            <a:endParaRPr lang="en-GB" altLang="en-US" sz="4800" dirty="0">
              <a:solidFill>
                <a:srgbClr val="FFFFFF"/>
              </a:solidFill>
              <a:latin typeface="Calibri Light" panose="020F0302020204030204" pitchFamily="34" charset="0"/>
              <a:ea typeface="Calibri Light" panose="020F0302020204030204" pitchFamily="34" charset="0"/>
              <a:cs typeface="Arabic Typesetting" panose="03020402040406030203" pitchFamily="66" charset="-78"/>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عَلِيٍّ </a:t>
            </a:r>
            <a:r>
              <a:rPr lang="ar-SA" altLang="en-US" sz="8000" dirty="0" err="1">
                <a:latin typeface="Arabic Typesetting" panose="03020402040406030203" pitchFamily="66" charset="-78"/>
                <a:cs typeface="Arabic Typesetting" panose="03020402040406030203" pitchFamily="66" charset="-78"/>
              </a:rPr>
              <a:t>ٱلْمُرْتَضٰى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`Ali the well-pleased.</a:t>
            </a:r>
          </a:p>
        </p:txBody>
      </p:sp>
    </p:spTree>
    <p:extLst>
      <p:ext uri="{BB962C8B-B14F-4D97-AF65-F5344CB8AC3E}">
        <p14:creationId xmlns:p14="http://schemas.microsoft.com/office/powerpoint/2010/main" val="189999484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فَاطِمَةَ </a:t>
            </a:r>
            <a:r>
              <a:rPr lang="ar-SA" altLang="en-US" sz="8000" dirty="0" err="1">
                <a:latin typeface="Arabic Typesetting" panose="03020402040406030203" pitchFamily="66" charset="-78"/>
                <a:cs typeface="Arabic Typesetting" panose="03020402040406030203" pitchFamily="66" charset="-78"/>
              </a:rPr>
              <a:t>ٱلزَّهْرَاءِ</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Fatimah the luminous lady.</a:t>
            </a:r>
          </a:p>
        </p:txBody>
      </p:sp>
    </p:spTree>
    <p:extLst>
      <p:ext uri="{BB962C8B-B14F-4D97-AF65-F5344CB8AC3E}">
        <p14:creationId xmlns:p14="http://schemas.microsoft.com/office/powerpoint/2010/main" val="41032927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خَدِيـجَةَ </a:t>
            </a:r>
            <a:r>
              <a:rPr lang="ar-SA" altLang="en-US" sz="8000" dirty="0" err="1">
                <a:latin typeface="Arabic Typesetting" panose="03020402040406030203" pitchFamily="66" charset="-78"/>
                <a:cs typeface="Arabic Typesetting" panose="03020402040406030203" pitchFamily="66" charset="-78"/>
              </a:rPr>
              <a:t>ٱلْكُبْرٰى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Khadijah the grand lady.</a:t>
            </a:r>
          </a:p>
        </p:txBody>
      </p:sp>
    </p:spTree>
    <p:extLst>
      <p:ext uri="{BB962C8B-B14F-4D97-AF65-F5344CB8AC3E}">
        <p14:creationId xmlns:p14="http://schemas.microsoft.com/office/powerpoint/2010/main" val="256778482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ثَارَ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وَٱبْنَ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ثَارِهِ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vengeance of Allah, son of His vengeance,</a:t>
            </a:r>
          </a:p>
        </p:txBody>
      </p:sp>
    </p:spTree>
    <p:extLst>
      <p:ext uri="{BB962C8B-B14F-4D97-AF65-F5344CB8AC3E}">
        <p14:creationId xmlns:p14="http://schemas.microsoft.com/office/powerpoint/2010/main" val="149406007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وَٱلْوِتْرَ</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ٱلْمَوْتُورَ</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the unavenged so far.</a:t>
            </a:r>
          </a:p>
        </p:txBody>
      </p:sp>
    </p:spTree>
    <p:extLst>
      <p:ext uri="{BB962C8B-B14F-4D97-AF65-F5344CB8AC3E}">
        <p14:creationId xmlns:p14="http://schemas.microsoft.com/office/powerpoint/2010/main" val="108126686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أَشْهَدُ أَنَّكَ قَدْ أَقَمْتَ </a:t>
            </a:r>
            <a:r>
              <a:rPr lang="ar-SA" altLang="en-US" sz="8000" dirty="0" err="1">
                <a:latin typeface="Arabic Typesetting" panose="03020402040406030203" pitchFamily="66" charset="-78"/>
                <a:cs typeface="Arabic Typesetting" panose="03020402040406030203" pitchFamily="66" charset="-78"/>
              </a:rPr>
              <a:t>ٱلصَّلاَةَ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bear witness that you performed the prayers,</a:t>
            </a:r>
          </a:p>
        </p:txBody>
      </p:sp>
    </p:spTree>
    <p:extLst>
      <p:ext uri="{BB962C8B-B14F-4D97-AF65-F5344CB8AC3E}">
        <p14:creationId xmlns:p14="http://schemas.microsoft.com/office/powerpoint/2010/main" val="97683110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وَآتَيْتَ </a:t>
            </a:r>
            <a:r>
              <a:rPr lang="ar-SA" altLang="en-US" sz="8000" dirty="0" err="1">
                <a:latin typeface="Arabic Typesetting" panose="03020402040406030203" pitchFamily="66" charset="-78"/>
                <a:cs typeface="Arabic Typesetting" panose="03020402040406030203" pitchFamily="66" charset="-78"/>
              </a:rPr>
              <a:t>ٱلزَّكَاةَ</a:t>
            </a:r>
            <a:r>
              <a:rPr lang="ar-SA" altLang="en-US" sz="8000" dirty="0">
                <a:latin typeface="Arabic Typesetting" panose="03020402040406030203" pitchFamily="66" charset="-78"/>
                <a:cs typeface="Arabic Typesetting" panose="03020402040406030203" pitchFamily="66" charset="-78"/>
              </a:rPr>
              <a:t> </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defrayed the poor-rate,</a:t>
            </a:r>
          </a:p>
        </p:txBody>
      </p:sp>
    </p:spTree>
    <p:extLst>
      <p:ext uri="{BB962C8B-B14F-4D97-AF65-F5344CB8AC3E}">
        <p14:creationId xmlns:p14="http://schemas.microsoft.com/office/powerpoint/2010/main" val="186673970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وَأَمَرْتَ </a:t>
            </a:r>
            <a:r>
              <a:rPr lang="ar-SA" altLang="en-US" sz="8000" dirty="0" err="1">
                <a:latin typeface="Arabic Typesetting" panose="03020402040406030203" pitchFamily="66" charset="-78"/>
                <a:cs typeface="Arabic Typesetting" panose="03020402040406030203" pitchFamily="66" charset="-78"/>
              </a:rPr>
              <a:t>بِٱلْمَعْرُوفِ</a:t>
            </a:r>
            <a:r>
              <a:rPr lang="ar-SA" altLang="en-US" sz="8000" dirty="0">
                <a:latin typeface="Arabic Typesetting" panose="03020402040406030203" pitchFamily="66" charset="-78"/>
                <a:cs typeface="Arabic Typesetting" panose="03020402040406030203" pitchFamily="66" charset="-78"/>
              </a:rPr>
              <a:t>، وَنَهَيْتَ عَنِ </a:t>
            </a:r>
            <a:r>
              <a:rPr lang="ar-SA" altLang="en-US" sz="8000" dirty="0" err="1">
                <a:latin typeface="Arabic Typesetting" panose="03020402040406030203" pitchFamily="66" charset="-78"/>
                <a:cs typeface="Arabic Typesetting" panose="03020402040406030203" pitchFamily="66" charset="-78"/>
              </a:rPr>
              <a:t>ٱلْمُنْكَرِ</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enjoined the right,</a:t>
            </a:r>
            <a:r>
              <a:rPr lang="ar-SA" altLang="en-US" b="1" dirty="0">
                <a:ea typeface="MS Mincho" charset="-128"/>
              </a:rPr>
              <a:t> </a:t>
            </a:r>
            <a:r>
              <a:rPr lang="en-CA" altLang="en-US" b="1" dirty="0">
                <a:ea typeface="MS Mincho" charset="-128"/>
              </a:rPr>
              <a:t>forbade the wrong,</a:t>
            </a:r>
            <a:endParaRPr lang="en-US" altLang="en-US" b="1" dirty="0">
              <a:ea typeface="MS Mincho" charset="-128"/>
            </a:endParaRPr>
          </a:p>
        </p:txBody>
      </p:sp>
    </p:spTree>
    <p:extLst>
      <p:ext uri="{BB962C8B-B14F-4D97-AF65-F5344CB8AC3E}">
        <p14:creationId xmlns:p14="http://schemas.microsoft.com/office/powerpoint/2010/main" val="207836770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وَأَطَعْتَ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وَرَسُولَهُ حَتّٰى أَتَاكَ </a:t>
            </a:r>
            <a:r>
              <a:rPr lang="ar-SA" altLang="en-US" sz="8000" dirty="0" err="1">
                <a:latin typeface="Arabic Typesetting" panose="03020402040406030203" pitchFamily="66" charset="-78"/>
                <a:cs typeface="Arabic Typesetting" panose="03020402040406030203" pitchFamily="66" charset="-78"/>
              </a:rPr>
              <a:t>ٱلْيَقِينُ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obeyed Allah and His Messenger until death came upon you.</a:t>
            </a:r>
          </a:p>
        </p:txBody>
      </p:sp>
    </p:spTree>
    <p:extLst>
      <p:ext uri="{BB962C8B-B14F-4D97-AF65-F5344CB8AC3E}">
        <p14:creationId xmlns:p14="http://schemas.microsoft.com/office/powerpoint/2010/main" val="875982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O </a:t>
            </a:r>
            <a:r>
              <a:rPr lang="en-US" altLang="en-US" b="1" dirty="0" err="1">
                <a:ea typeface="MS Mincho" charset="-128"/>
              </a:rPr>
              <a:t>Alláh</a:t>
            </a:r>
            <a:r>
              <a:rPr lang="en-US" altLang="en-US" b="1" dirty="0">
                <a:ea typeface="MS Mincho" charset="-128"/>
              </a:rPr>
              <a:t>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فَلَعَنَ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قَتَلَتْكَ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So, may Allah curse the people who slew you.</a:t>
            </a:r>
          </a:p>
        </p:txBody>
      </p:sp>
    </p:spTree>
    <p:extLst>
      <p:ext uri="{BB962C8B-B14F-4D97-AF65-F5344CB8AC3E}">
        <p14:creationId xmlns:p14="http://schemas.microsoft.com/office/powerpoint/2010/main" val="24718860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ظَلَمَتْكَ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May Allah curse the people who persecuted you.</a:t>
            </a:r>
          </a:p>
        </p:txBody>
      </p:sp>
    </p:spTree>
    <p:extLst>
      <p:ext uri="{BB962C8B-B14F-4D97-AF65-F5344CB8AC3E}">
        <p14:creationId xmlns:p14="http://schemas.microsoft.com/office/powerpoint/2010/main" val="273615194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سَمِعَتْ بِذٰلِكَ فَرَضِيَتْ بِهِ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May Allah curse the people who were pleased when they had heard of that.</a:t>
            </a:r>
          </a:p>
        </p:txBody>
      </p:sp>
    </p:spTree>
    <p:extLst>
      <p:ext uri="{BB962C8B-B14F-4D97-AF65-F5344CB8AC3E}">
        <p14:creationId xmlns:p14="http://schemas.microsoft.com/office/powerpoint/2010/main" val="213346541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يَا مَوْلاَيَ يَا أَبَا عَبْدِ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pl-PL" altLang="en-US" b="1" dirty="0">
                <a:ea typeface="MS Mincho" charset="-128"/>
              </a:rPr>
              <a:t>O my Master, O Abu-`Abdullah!</a:t>
            </a:r>
            <a:endParaRPr lang="en-US" altLang="en-US" b="1" dirty="0">
              <a:ea typeface="MS Mincho" charset="-128"/>
            </a:endParaRPr>
          </a:p>
        </p:txBody>
      </p:sp>
    </p:spTree>
    <p:extLst>
      <p:ext uri="{BB962C8B-B14F-4D97-AF65-F5344CB8AC3E}">
        <p14:creationId xmlns:p14="http://schemas.microsoft.com/office/powerpoint/2010/main" val="7920177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أَشْهَدُ أَنَّكَ كُنْتَ نُوراً فِي </a:t>
            </a:r>
            <a:r>
              <a:rPr lang="ar-SA" altLang="en-US" sz="8000" dirty="0" err="1">
                <a:latin typeface="Arabic Typesetting" panose="03020402040406030203" pitchFamily="66" charset="-78"/>
                <a:cs typeface="Arabic Typesetting" panose="03020402040406030203" pitchFamily="66" charset="-78"/>
              </a:rPr>
              <a:t>ٱلأَصْلاَبِ</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ٱلشَّامِخَةِ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bear witness that you were light in the sublime loins</a:t>
            </a:r>
          </a:p>
        </p:txBody>
      </p:sp>
    </p:spTree>
    <p:extLst>
      <p:ext uri="{BB962C8B-B14F-4D97-AF65-F5344CB8AC3E}">
        <p14:creationId xmlns:p14="http://schemas.microsoft.com/office/powerpoint/2010/main" val="46246226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وَٱلأَرْحَامِ</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ٱلْمُطَهَّرَةِ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purified wombs;</a:t>
            </a:r>
          </a:p>
        </p:txBody>
      </p:sp>
    </p:spTree>
    <p:extLst>
      <p:ext uri="{BB962C8B-B14F-4D97-AF65-F5344CB8AC3E}">
        <p14:creationId xmlns:p14="http://schemas.microsoft.com/office/powerpoint/2010/main" val="2569159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لَمْ تُنَجِّسْكَ </a:t>
            </a:r>
            <a:r>
              <a:rPr lang="ar-SA" altLang="en-US" sz="8000" dirty="0" err="1">
                <a:latin typeface="Arabic Typesetting" panose="03020402040406030203" pitchFamily="66" charset="-78"/>
                <a:cs typeface="Arabic Typesetting" panose="03020402040406030203" pitchFamily="66" charset="-78"/>
              </a:rPr>
              <a:t>ٱلْجَاهِلِيَّةُ</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بِأَنْجَاسِهَا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the impurities of the Ignorance Era could not object you to filth</a:t>
            </a:r>
          </a:p>
        </p:txBody>
      </p:sp>
    </p:spTree>
    <p:extLst>
      <p:ext uri="{BB962C8B-B14F-4D97-AF65-F5344CB8AC3E}">
        <p14:creationId xmlns:p14="http://schemas.microsoft.com/office/powerpoint/2010/main" val="117132218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وَلَمْ تُلْبِسْكَ مِنْ مُدْلَهِمَّاتِ ثِيَابِهَا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nor could it dress you its murky clothes.</a:t>
            </a:r>
          </a:p>
        </p:txBody>
      </p:sp>
    </p:spTree>
    <p:extLst>
      <p:ext uri="{BB962C8B-B14F-4D97-AF65-F5344CB8AC3E}">
        <p14:creationId xmlns:p14="http://schemas.microsoft.com/office/powerpoint/2010/main" val="41878056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وَأَشْهَدُ أَنَّكَ مِنْ دَعَائِمِ </a:t>
            </a:r>
            <a:r>
              <a:rPr lang="ar-SA" altLang="en-US" sz="8000" dirty="0" err="1">
                <a:latin typeface="Arabic Typesetting" panose="03020402040406030203" pitchFamily="66" charset="-78"/>
                <a:cs typeface="Arabic Typesetting" panose="03020402040406030203" pitchFamily="66" charset="-78"/>
              </a:rPr>
              <a:t>ٱلدِّينِ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also bear witness that you are one of the mainstays of the religion</a:t>
            </a:r>
          </a:p>
        </p:txBody>
      </p:sp>
    </p:spTree>
    <p:extLst>
      <p:ext uri="{BB962C8B-B14F-4D97-AF65-F5344CB8AC3E}">
        <p14:creationId xmlns:p14="http://schemas.microsoft.com/office/powerpoint/2010/main" val="305478094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وَأَرْكَانِ </a:t>
            </a:r>
            <a:r>
              <a:rPr lang="ar-SA" altLang="en-US" sz="8000" dirty="0" err="1">
                <a:latin typeface="Arabic Typesetting" panose="03020402040406030203" pitchFamily="66" charset="-78"/>
                <a:cs typeface="Arabic Typesetting" panose="03020402040406030203" pitchFamily="66" charset="-78"/>
              </a:rPr>
              <a:t>ٱلْمُؤْمِنِينَ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the supports of the faithful believers.</a:t>
            </a:r>
          </a:p>
        </p:txBody>
      </p:sp>
    </p:spTree>
    <p:extLst>
      <p:ext uri="{BB962C8B-B14F-4D97-AF65-F5344CB8AC3E}">
        <p14:creationId xmlns:p14="http://schemas.microsoft.com/office/powerpoint/2010/main" val="326032705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آدَمَ صَفْوَةِ </a:t>
            </a:r>
            <a:r>
              <a:rPr lang="ar-SA" altLang="en-US" sz="8000" dirty="0" err="1">
                <a:latin typeface="Arabic Typesetting" panose="03020402040406030203" pitchFamily="66" charset="-78"/>
                <a:cs typeface="Arabic Typesetting" panose="03020402040406030203" pitchFamily="66" charset="-78"/>
              </a:rPr>
              <a:t>ٱللَّهِ</a:t>
            </a:r>
            <a:endParaRPr lang="ar-SA"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Adam the choice of Allah.</a:t>
            </a:r>
          </a:p>
        </p:txBody>
      </p:sp>
    </p:spTree>
    <p:extLst>
      <p:ext uri="{BB962C8B-B14F-4D97-AF65-F5344CB8AC3E}">
        <p14:creationId xmlns:p14="http://schemas.microsoft.com/office/powerpoint/2010/main" val="9382608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وَأَشْهَدُ أَنَّكَ </a:t>
            </a:r>
            <a:r>
              <a:rPr lang="ar-SA" altLang="en-US" sz="8000" dirty="0" err="1">
                <a:latin typeface="Arabic Typesetting" panose="03020402040406030203" pitchFamily="66" charset="-78"/>
                <a:cs typeface="Arabic Typesetting" panose="03020402040406030203" pitchFamily="66" charset="-78"/>
              </a:rPr>
              <a:t>ٱلإِمَامُ</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ٱلْبَرُّ</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ٱلتَّقِيُّ</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also bear witness that you are the God-fearing, pious,</a:t>
            </a:r>
          </a:p>
        </p:txBody>
      </p:sp>
    </p:spTree>
    <p:extLst>
      <p:ext uri="{BB962C8B-B14F-4D97-AF65-F5344CB8AC3E}">
        <p14:creationId xmlns:p14="http://schemas.microsoft.com/office/powerpoint/2010/main" val="192908115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ٱلرَّضِيُّ</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ٱلزَّكِيُّ</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ٱلْهَادِي</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ٱلْمَهْدِيُّ</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pleased, immaculate, guide, and well-guided Imam.</a:t>
            </a:r>
          </a:p>
        </p:txBody>
      </p:sp>
    </p:spTree>
    <p:extLst>
      <p:ext uri="{BB962C8B-B14F-4D97-AF65-F5344CB8AC3E}">
        <p14:creationId xmlns:p14="http://schemas.microsoft.com/office/powerpoint/2010/main" val="409312501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وَأَشْهَدُ أَنَّ </a:t>
            </a:r>
            <a:r>
              <a:rPr lang="ar-SA" altLang="en-US" sz="8000" dirty="0" err="1">
                <a:latin typeface="Arabic Typesetting" panose="03020402040406030203" pitchFamily="66" charset="-78"/>
                <a:cs typeface="Arabic Typesetting" panose="03020402040406030203" pitchFamily="66" charset="-78"/>
              </a:rPr>
              <a:t>ٱلأَئِمَّةَ</a:t>
            </a:r>
            <a:r>
              <a:rPr lang="ar-SA" altLang="en-US" sz="8000" dirty="0">
                <a:latin typeface="Arabic Typesetting" panose="03020402040406030203" pitchFamily="66" charset="-78"/>
                <a:cs typeface="Arabic Typesetting" panose="03020402040406030203" pitchFamily="66" charset="-78"/>
              </a:rPr>
              <a:t> مِنْ وُلْدِكَ كَلِمَةُ </a:t>
            </a:r>
            <a:r>
              <a:rPr lang="ar-SA" altLang="en-US" sz="8000" dirty="0" err="1">
                <a:latin typeface="Arabic Typesetting" panose="03020402040406030203" pitchFamily="66" charset="-78"/>
                <a:cs typeface="Arabic Typesetting" panose="03020402040406030203" pitchFamily="66" charset="-78"/>
              </a:rPr>
              <a:t>ٱلتَّقْوٰى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(I bear witness) that the Imams from your progeny are the spokesmen of piety,</a:t>
            </a:r>
          </a:p>
        </p:txBody>
      </p:sp>
    </p:spTree>
    <p:extLst>
      <p:ext uri="{BB962C8B-B14F-4D97-AF65-F5344CB8AC3E}">
        <p14:creationId xmlns:p14="http://schemas.microsoft.com/office/powerpoint/2010/main" val="63346211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وَأَعْلاَمُ </a:t>
            </a:r>
            <a:r>
              <a:rPr lang="ar-SA" altLang="en-US" sz="8000" dirty="0" err="1">
                <a:latin typeface="Arabic Typesetting" panose="03020402040406030203" pitchFamily="66" charset="-78"/>
                <a:cs typeface="Arabic Typesetting" panose="03020402040406030203" pitchFamily="66" charset="-78"/>
              </a:rPr>
              <a:t>ٱلْهُدٰى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the signs of guidance,</a:t>
            </a:r>
          </a:p>
        </p:txBody>
      </p:sp>
    </p:spTree>
    <p:extLst>
      <p:ext uri="{BB962C8B-B14F-4D97-AF65-F5344CB8AC3E}">
        <p14:creationId xmlns:p14="http://schemas.microsoft.com/office/powerpoint/2010/main" val="4715764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وَٱلْعُروَةُ</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ٱلْوُثْقٰى</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the firmest handle (of Islam),</a:t>
            </a:r>
          </a:p>
        </p:txBody>
      </p:sp>
    </p:spTree>
    <p:extLst>
      <p:ext uri="{BB962C8B-B14F-4D97-AF65-F5344CB8AC3E}">
        <p14:creationId xmlns:p14="http://schemas.microsoft.com/office/powerpoint/2010/main" val="405175453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وَٱلْحُجَّةُ</a:t>
            </a:r>
            <a:r>
              <a:rPr lang="ar-SA" altLang="en-US" sz="8000" dirty="0">
                <a:latin typeface="Arabic Typesetting" panose="03020402040406030203" pitchFamily="66" charset="-78"/>
                <a:cs typeface="Arabic Typesetting" panose="03020402040406030203" pitchFamily="66" charset="-78"/>
              </a:rPr>
              <a:t> عَلٰى أَهْلِ </a:t>
            </a:r>
            <a:r>
              <a:rPr lang="ar-SA" altLang="en-US" sz="8000" dirty="0" err="1">
                <a:latin typeface="Arabic Typesetting" panose="03020402040406030203" pitchFamily="66" charset="-78"/>
                <a:cs typeface="Arabic Typesetting" panose="03020402040406030203" pitchFamily="66" charset="-78"/>
              </a:rPr>
              <a:t>ٱلدُّنْيَا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the decisive Argument against the inhabitants of the world.</a:t>
            </a:r>
          </a:p>
        </p:txBody>
      </p:sp>
    </p:spTree>
    <p:extLst>
      <p:ext uri="{BB962C8B-B14F-4D97-AF65-F5344CB8AC3E}">
        <p14:creationId xmlns:p14="http://schemas.microsoft.com/office/powerpoint/2010/main" val="37490115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وَأُشْهِدُ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وَمَلاَئِكَتَهُ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I call Allah, His angels,</a:t>
            </a:r>
          </a:p>
        </p:txBody>
      </p:sp>
    </p:spTree>
    <p:extLst>
      <p:ext uri="{BB962C8B-B14F-4D97-AF65-F5344CB8AC3E}">
        <p14:creationId xmlns:p14="http://schemas.microsoft.com/office/powerpoint/2010/main" val="40725352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وَأَنْبِيَاءَهُ وَرُسُلَهُ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His Prophets, and His Messenger</a:t>
            </a:r>
          </a:p>
        </p:txBody>
      </p:sp>
    </p:spTree>
    <p:extLst>
      <p:ext uri="{BB962C8B-B14F-4D97-AF65-F5344CB8AC3E}">
        <p14:creationId xmlns:p14="http://schemas.microsoft.com/office/powerpoint/2010/main" val="243667509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أَنِّي بِكُمْ مُؤْمِنٌ وَبِـإِيَابِكُمْ مُوقِنٌ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to witness for me that I believe in you all and in your Return,</a:t>
            </a:r>
          </a:p>
        </p:txBody>
      </p:sp>
    </p:spTree>
    <p:extLst>
      <p:ext uri="{BB962C8B-B14F-4D97-AF65-F5344CB8AC3E}">
        <p14:creationId xmlns:p14="http://schemas.microsoft.com/office/powerpoint/2010/main" val="114109876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بِشَرَائِعِ دِينِي وَخَوَاتِيمِ عَمَلي</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have full confidence in the laws of my religion and in the seals of my deeds,</a:t>
            </a:r>
          </a:p>
        </p:txBody>
      </p:sp>
    </p:spTree>
    <p:extLst>
      <p:ext uri="{BB962C8B-B14F-4D97-AF65-F5344CB8AC3E}">
        <p14:creationId xmlns:p14="http://schemas.microsoft.com/office/powerpoint/2010/main" val="7667462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نُوحٍ نَبِيِّ </a:t>
            </a:r>
            <a:r>
              <a:rPr lang="ar-SA" altLang="en-US" sz="8000" dirty="0" err="1">
                <a:latin typeface="Arabic Typesetting" panose="03020402040406030203" pitchFamily="66" charset="-78"/>
                <a:cs typeface="Arabic Typesetting" panose="03020402040406030203" pitchFamily="66" charset="-78"/>
              </a:rPr>
              <a:t>ٱللَّهِ</a:t>
            </a:r>
            <a:endParaRPr lang="ar-SA"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Noah the prophet of Allah.</a:t>
            </a:r>
          </a:p>
        </p:txBody>
      </p:sp>
    </p:spTree>
    <p:extLst>
      <p:ext uri="{BB962C8B-B14F-4D97-AF65-F5344CB8AC3E}">
        <p14:creationId xmlns:p14="http://schemas.microsoft.com/office/powerpoint/2010/main" val="14690472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وَقَلْبِي لِقَلْبِكُمْ سِلْمٌ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my heart is at peace with you all,</a:t>
            </a:r>
          </a:p>
        </p:txBody>
      </p:sp>
    </p:spTree>
    <p:extLst>
      <p:ext uri="{BB962C8B-B14F-4D97-AF65-F5344CB8AC3E}">
        <p14:creationId xmlns:p14="http://schemas.microsoft.com/office/powerpoint/2010/main" val="188940132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وَأَمْرِي لأَمْرِكُمْ مُتَّبِعٌ</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all my affairs are based on your commands.</a:t>
            </a:r>
          </a:p>
        </p:txBody>
      </p:sp>
    </p:spTree>
    <p:extLst>
      <p:ext uri="{BB962C8B-B14F-4D97-AF65-F5344CB8AC3E}">
        <p14:creationId xmlns:p14="http://schemas.microsoft.com/office/powerpoint/2010/main" val="202296904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صَلَوَاتُ اللَّهِ عَلَيْكُمْ وَعَلٰى أَرْوَاحِكُمْ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May Allah’s benedictions be on your souls,</a:t>
            </a:r>
          </a:p>
        </p:txBody>
      </p:sp>
    </p:spTree>
    <p:extLst>
      <p:ext uri="{BB962C8B-B14F-4D97-AF65-F5344CB8AC3E}">
        <p14:creationId xmlns:p14="http://schemas.microsoft.com/office/powerpoint/2010/main" val="3703884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وَعَلٰى أَجْسَادِكُمْ وَعَلٰى أَجْسَامِكُمْ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your bodies, your forms,</a:t>
            </a:r>
          </a:p>
        </p:txBody>
      </p:sp>
    </p:spTree>
    <p:extLst>
      <p:ext uri="{BB962C8B-B14F-4D97-AF65-F5344CB8AC3E}">
        <p14:creationId xmlns:p14="http://schemas.microsoft.com/office/powerpoint/2010/main" val="12207901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وَعَلٰى شَاهِدِكُمْ وَعَلٰى غَائِبِكُمْ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the present and the absent from you,</a:t>
            </a:r>
          </a:p>
        </p:txBody>
      </p:sp>
    </p:spTree>
    <p:extLst>
      <p:ext uri="{BB962C8B-B14F-4D97-AF65-F5344CB8AC3E}">
        <p14:creationId xmlns:p14="http://schemas.microsoft.com/office/powerpoint/2010/main" val="36061355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وَعَلٰى ظَاهِرِكُمْ وَعَلٰى بَاطِنِكُمْ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the apparent and the invisible from you.</a:t>
            </a:r>
          </a:p>
        </p:txBody>
      </p:sp>
    </p:spTree>
    <p:extLst>
      <p:ext uri="{BB962C8B-B14F-4D97-AF65-F5344CB8AC3E}">
        <p14:creationId xmlns:p14="http://schemas.microsoft.com/office/powerpoint/2010/main" val="70766500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بِأَبِي أَنْتَ وَأُمِّي يَا بْنَ رَسُولِ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My father and mother be sacrificed for you, O son of the Messenger of Allah!</a:t>
            </a:r>
          </a:p>
        </p:txBody>
      </p:sp>
    </p:spTree>
    <p:extLst>
      <p:ext uri="{BB962C8B-B14F-4D97-AF65-F5344CB8AC3E}">
        <p14:creationId xmlns:p14="http://schemas.microsoft.com/office/powerpoint/2010/main" val="26395639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بِأَبِي أَنْتَ وَأُمِّي يَا أَبَا عَبْدِ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My father and mother be sacrificed for you, O Abu `Abdullah!</a:t>
            </a:r>
          </a:p>
        </p:txBody>
      </p:sp>
    </p:spTree>
    <p:extLst>
      <p:ext uri="{BB962C8B-B14F-4D97-AF65-F5344CB8AC3E}">
        <p14:creationId xmlns:p14="http://schemas.microsoft.com/office/powerpoint/2010/main" val="343589350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لَقَدْ عَظُمَتِ </a:t>
            </a:r>
            <a:r>
              <a:rPr lang="ar-SA" altLang="en-US" sz="8000" dirty="0" err="1">
                <a:latin typeface="Arabic Typesetting" panose="03020402040406030203" pitchFamily="66" charset="-78"/>
                <a:cs typeface="Arabic Typesetting" panose="03020402040406030203" pitchFamily="66" charset="-78"/>
              </a:rPr>
              <a:t>ٱلرَّزِيَّةُ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Extremely terrible was the calamity</a:t>
            </a:r>
          </a:p>
        </p:txBody>
      </p:sp>
    </p:spTree>
    <p:extLst>
      <p:ext uri="{BB962C8B-B14F-4D97-AF65-F5344CB8AC3E}">
        <p14:creationId xmlns:p14="http://schemas.microsoft.com/office/powerpoint/2010/main" val="12339015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وَجَلَّتِ </a:t>
            </a:r>
            <a:r>
              <a:rPr lang="ar-SA" altLang="en-US" sz="8000" dirty="0" err="1">
                <a:latin typeface="Arabic Typesetting" panose="03020402040406030203" pitchFamily="66" charset="-78"/>
                <a:cs typeface="Arabic Typesetting" panose="03020402040406030203" pitchFamily="66" charset="-78"/>
              </a:rPr>
              <a:t>ٱلْمُصيبَةُ</a:t>
            </a:r>
            <a:r>
              <a:rPr lang="ar-SA" altLang="en-US" sz="8000" dirty="0">
                <a:latin typeface="Arabic Typesetting" panose="03020402040406030203" pitchFamily="66" charset="-78"/>
                <a:cs typeface="Arabic Typesetting" panose="03020402040406030203" pitchFamily="66" charset="-78"/>
              </a:rPr>
              <a:t> بِكَ عَلَيْنَا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astounding is the misfortune that you suffered upon us</a:t>
            </a:r>
          </a:p>
        </p:txBody>
      </p:sp>
    </p:spTree>
    <p:extLst>
      <p:ext uri="{BB962C8B-B14F-4D97-AF65-F5344CB8AC3E}">
        <p14:creationId xmlns:p14="http://schemas.microsoft.com/office/powerpoint/2010/main" val="33921700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487488" y="1443306"/>
            <a:ext cx="92897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إِبْرَاهِيمَ خَلِيلِ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Abraham the intimate friend of Allah.</a:t>
            </a:r>
          </a:p>
        </p:txBody>
      </p:sp>
    </p:spTree>
    <p:extLst>
      <p:ext uri="{BB962C8B-B14F-4D97-AF65-F5344CB8AC3E}">
        <p14:creationId xmlns:p14="http://schemas.microsoft.com/office/powerpoint/2010/main" val="320295574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وَعَلٰى جَمِيعِ أَهْلِ </a:t>
            </a:r>
            <a:r>
              <a:rPr lang="ar-SA" altLang="en-US" sz="8000" dirty="0" err="1">
                <a:latin typeface="Arabic Typesetting" panose="03020402040406030203" pitchFamily="66" charset="-78"/>
                <a:cs typeface="Arabic Typesetting" panose="03020402040406030203" pitchFamily="66" charset="-78"/>
              </a:rPr>
              <a:t>ٱلسَّمَاوَاتِ</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وَٱلأَرْضِ</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upon all the inhabitants of the heavens and the earth.</a:t>
            </a:r>
          </a:p>
        </p:txBody>
      </p:sp>
    </p:spTree>
    <p:extLst>
      <p:ext uri="{BB962C8B-B14F-4D97-AF65-F5344CB8AC3E}">
        <p14:creationId xmlns:p14="http://schemas.microsoft.com/office/powerpoint/2010/main" val="370905139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فَلَعَنَ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أَسْرَجَتْ وَأَلْجَمَتْ</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Therefore, Allah may curse the people who saddled up, gave rein to their horses,</a:t>
            </a:r>
          </a:p>
        </p:txBody>
      </p:sp>
    </p:spTree>
    <p:extLst>
      <p:ext uri="{BB962C8B-B14F-4D97-AF65-F5344CB8AC3E}">
        <p14:creationId xmlns:p14="http://schemas.microsoft.com/office/powerpoint/2010/main" val="394849328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وَتَهَيَّأَتْ لِقِتَالِكَ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prepared themselves to kill you.</a:t>
            </a:r>
          </a:p>
        </p:txBody>
      </p:sp>
    </p:spTree>
    <p:extLst>
      <p:ext uri="{BB962C8B-B14F-4D97-AF65-F5344CB8AC3E}">
        <p14:creationId xmlns:p14="http://schemas.microsoft.com/office/powerpoint/2010/main" val="50083387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يَا مَوْلاَيَ يَا أَبَا عَبْدِ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pl-PL" altLang="en-US" b="1" dirty="0">
                <a:ea typeface="MS Mincho" charset="-128"/>
              </a:rPr>
              <a:t>O my Master, O Abu `Abdullah!</a:t>
            </a:r>
            <a:endParaRPr lang="en-US" altLang="en-US" b="1" dirty="0">
              <a:ea typeface="MS Mincho" charset="-128"/>
            </a:endParaRPr>
          </a:p>
        </p:txBody>
      </p:sp>
    </p:spTree>
    <p:extLst>
      <p:ext uri="{BB962C8B-B14F-4D97-AF65-F5344CB8AC3E}">
        <p14:creationId xmlns:p14="http://schemas.microsoft.com/office/powerpoint/2010/main" val="3245105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قَصَدْتُ حَرَمَكَ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moved towards your sanctuary</a:t>
            </a:r>
          </a:p>
        </p:txBody>
      </p:sp>
    </p:spTree>
    <p:extLst>
      <p:ext uri="{BB962C8B-B14F-4D97-AF65-F5344CB8AC3E}">
        <p14:creationId xmlns:p14="http://schemas.microsoft.com/office/powerpoint/2010/main" val="29164104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وَأَتَيْتُ إِلٰى مَشْهَدِكَ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came to your shrine</a:t>
            </a:r>
          </a:p>
        </p:txBody>
      </p:sp>
    </p:spTree>
    <p:extLst>
      <p:ext uri="{BB962C8B-B14F-4D97-AF65-F5344CB8AC3E}">
        <p14:creationId xmlns:p14="http://schemas.microsoft.com/office/powerpoint/2010/main" val="3386697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أَسْأَلُ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بِٱلشَّأْنِ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ٱلَّذِي</a:t>
            </a:r>
            <a:r>
              <a:rPr lang="ar-SA" altLang="en-US" sz="8000" dirty="0">
                <a:latin typeface="Arabic Typesetting" panose="03020402040406030203" pitchFamily="66" charset="-78"/>
                <a:cs typeface="Arabic Typesetting" panose="03020402040406030203" pitchFamily="66" charset="-78"/>
              </a:rPr>
              <a:t> لَكَ عِنْدَهُ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beseeching Allah in the name of the standing that you enjoy with Him</a:t>
            </a:r>
          </a:p>
        </p:txBody>
      </p:sp>
    </p:spTree>
    <p:extLst>
      <p:ext uri="{BB962C8B-B14F-4D97-AF65-F5344CB8AC3E}">
        <p14:creationId xmlns:p14="http://schemas.microsoft.com/office/powerpoint/2010/main" val="35966366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وَبِٱلْمَحَلِّ</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ٱلَّذِي</a:t>
            </a:r>
            <a:r>
              <a:rPr lang="ar-SA" altLang="en-US" sz="8000" dirty="0">
                <a:latin typeface="Arabic Typesetting" panose="03020402040406030203" pitchFamily="66" charset="-78"/>
                <a:cs typeface="Arabic Typesetting" panose="03020402040406030203" pitchFamily="66" charset="-78"/>
              </a:rPr>
              <a:t> لَكَ لَدَيْهِ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the position that you occupy with Him</a:t>
            </a:r>
          </a:p>
        </p:txBody>
      </p:sp>
    </p:spTree>
    <p:extLst>
      <p:ext uri="{BB962C8B-B14F-4D97-AF65-F5344CB8AC3E}">
        <p14:creationId xmlns:p14="http://schemas.microsoft.com/office/powerpoint/2010/main" val="311321158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أَنْ يُصَلِّيَ عَلٰى مُحَمَّدٍ وَآلِ مُحَمَّدٍ</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to send blessings on Muhammad and on the Household of Muhammad</a:t>
            </a:r>
          </a:p>
        </p:txBody>
      </p:sp>
    </p:spTree>
    <p:extLst>
      <p:ext uri="{BB962C8B-B14F-4D97-AF65-F5344CB8AC3E}">
        <p14:creationId xmlns:p14="http://schemas.microsoft.com/office/powerpoint/2010/main" val="48576835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وَأَنْ يَجْعَلَنِي مَعَكُمْ فِي </a:t>
            </a:r>
            <a:r>
              <a:rPr lang="ar-SA" altLang="en-US" sz="8000" dirty="0" err="1">
                <a:latin typeface="Arabic Typesetting" panose="03020402040406030203" pitchFamily="66" charset="-78"/>
                <a:cs typeface="Arabic Typesetting" panose="03020402040406030203" pitchFamily="66" charset="-78"/>
              </a:rPr>
              <a:t>ٱلدُّنْيَا</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وَٱلآخِرَةِ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to keep me with you in this world and in the Hereafter.</a:t>
            </a:r>
          </a:p>
        </p:txBody>
      </p:sp>
    </p:spTree>
    <p:extLst>
      <p:ext uri="{BB962C8B-B14F-4D97-AF65-F5344CB8AC3E}">
        <p14:creationId xmlns:p14="http://schemas.microsoft.com/office/powerpoint/2010/main" val="15003700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مُوسٰى كَلِيمِ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Moses the spoken by Allah.</a:t>
            </a:r>
          </a:p>
        </p:txBody>
      </p:sp>
    </p:spTree>
    <p:extLst>
      <p:ext uri="{BB962C8B-B14F-4D97-AF65-F5344CB8AC3E}">
        <p14:creationId xmlns:p14="http://schemas.microsoft.com/office/powerpoint/2010/main" val="290829568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9F6ED"/>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2EC544-DD31-3863-42CE-4D0FE043B250}"/>
              </a:ext>
            </a:extLst>
          </p:cNvPr>
          <p:cNvSpPr txBox="1"/>
          <p:nvPr/>
        </p:nvSpPr>
        <p:spPr>
          <a:xfrm>
            <a:off x="1989450" y="2276872"/>
            <a:ext cx="8355976" cy="830997"/>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Ziyarah of Ali ibn al-</a:t>
            </a:r>
            <a:r>
              <a:rPr kumimoji="0" lang="en-US" sz="4800" b="0" i="0" u="none" strike="noStrike" kern="1200" cap="none" spc="0" normalizeH="0" baseline="0" noProof="0" dirty="0" err="1">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Husayn</a:t>
            </a: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 (A)</a:t>
            </a:r>
            <a:endParaRPr kumimoji="0" lang="en-US" altLang="en-US" sz="3600" b="0" i="0" u="none" strike="noStrike" kern="1200" cap="none" spc="0" normalizeH="0" baseline="0" noProof="0" dirty="0">
              <a:ln>
                <a:noFill/>
              </a:ln>
              <a:solidFill>
                <a:srgbClr val="002060"/>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9468577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رَسُولِ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the Messenger of Allah.</a:t>
            </a:r>
          </a:p>
        </p:txBody>
      </p:sp>
    </p:spTree>
    <p:extLst>
      <p:ext uri="{BB962C8B-B14F-4D97-AF65-F5344CB8AC3E}">
        <p14:creationId xmlns:p14="http://schemas.microsoft.com/office/powerpoint/2010/main" val="186379600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نَبِيِّ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the Prophet of Allah.</a:t>
            </a:r>
          </a:p>
        </p:txBody>
      </p:sp>
    </p:spTree>
    <p:extLst>
      <p:ext uri="{BB962C8B-B14F-4D97-AF65-F5344CB8AC3E}">
        <p14:creationId xmlns:p14="http://schemas.microsoft.com/office/powerpoint/2010/main" val="69501849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أَمِيرِ </a:t>
            </a:r>
            <a:r>
              <a:rPr lang="ar-SA" altLang="en-US" sz="8000" dirty="0" err="1">
                <a:latin typeface="Arabic Typesetting" panose="03020402040406030203" pitchFamily="66" charset="-78"/>
                <a:cs typeface="Arabic Typesetting" panose="03020402040406030203" pitchFamily="66" charset="-78"/>
              </a:rPr>
              <a:t>ٱلْمُؤْمِنِينَ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the commander of the faithful.</a:t>
            </a:r>
          </a:p>
        </p:txBody>
      </p:sp>
    </p:spTree>
    <p:extLst>
      <p:ext uri="{BB962C8B-B14F-4D97-AF65-F5344CB8AC3E}">
        <p14:creationId xmlns:p14="http://schemas.microsoft.com/office/powerpoint/2010/main" val="10319379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ٱلْحُسَيْنِ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ٱلشَّهِيدِ</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al-</a:t>
            </a:r>
            <a:r>
              <a:rPr lang="en-US" altLang="en-US" b="1" dirty="0" err="1">
                <a:ea typeface="MS Mincho" charset="-128"/>
              </a:rPr>
              <a:t>Husayn</a:t>
            </a:r>
            <a:r>
              <a:rPr lang="en-US" altLang="en-US" b="1" dirty="0">
                <a:ea typeface="MS Mincho" charset="-128"/>
              </a:rPr>
              <a:t> the martyr.</a:t>
            </a:r>
          </a:p>
        </p:txBody>
      </p:sp>
    </p:spTree>
    <p:extLst>
      <p:ext uri="{BB962C8B-B14F-4D97-AF65-F5344CB8AC3E}">
        <p14:creationId xmlns:p14="http://schemas.microsoft.com/office/powerpoint/2010/main" val="386118287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a:t>
            </a:r>
            <a:r>
              <a:rPr lang="ar-SA" altLang="en-US" sz="8000" dirty="0" err="1">
                <a:latin typeface="Arabic Typesetting" panose="03020402040406030203" pitchFamily="66" charset="-78"/>
                <a:cs typeface="Arabic Typesetting" panose="03020402040406030203" pitchFamily="66" charset="-78"/>
              </a:rPr>
              <a:t>ٱلشَّهِيدُ</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martyr.</a:t>
            </a:r>
          </a:p>
        </p:txBody>
      </p:sp>
    </p:spTree>
    <p:extLst>
      <p:ext uri="{BB962C8B-B14F-4D97-AF65-F5344CB8AC3E}">
        <p14:creationId xmlns:p14="http://schemas.microsoft.com/office/powerpoint/2010/main" val="23118306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a:t>
            </a:r>
            <a:r>
              <a:rPr lang="ar-SA" altLang="en-US" sz="8000" dirty="0" err="1">
                <a:latin typeface="Arabic Typesetting" panose="03020402040406030203" pitchFamily="66" charset="-78"/>
                <a:cs typeface="Arabic Typesetting" panose="03020402040406030203" pitchFamily="66" charset="-78"/>
              </a:rPr>
              <a:t>ٱلْمَظْلُومُ</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وَٱبْنُ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ٱلْمَظْلُومِ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wronged and harassed and the son of the wrong and harassed.</a:t>
            </a:r>
          </a:p>
        </p:txBody>
      </p:sp>
    </p:spTree>
    <p:extLst>
      <p:ext uri="{BB962C8B-B14F-4D97-AF65-F5344CB8AC3E}">
        <p14:creationId xmlns:p14="http://schemas.microsoft.com/office/powerpoint/2010/main" val="128434432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قَتَلَتْكَ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Curse of Allah be on those who killed you.</a:t>
            </a:r>
          </a:p>
        </p:txBody>
      </p:sp>
    </p:spTree>
    <p:extLst>
      <p:ext uri="{BB962C8B-B14F-4D97-AF65-F5344CB8AC3E}">
        <p14:creationId xmlns:p14="http://schemas.microsoft.com/office/powerpoint/2010/main" val="242684375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ظَلَمَتْكَ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Curse of Allah be on those who persecuted you.</a:t>
            </a:r>
          </a:p>
        </p:txBody>
      </p:sp>
    </p:spTree>
    <p:extLst>
      <p:ext uri="{BB962C8B-B14F-4D97-AF65-F5344CB8AC3E}">
        <p14:creationId xmlns:p14="http://schemas.microsoft.com/office/powerpoint/2010/main" val="235074670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سَمِعَتْ </a:t>
            </a:r>
            <a:r>
              <a:rPr lang="ar-SA" altLang="en-US" sz="8000">
                <a:latin typeface="Arabic Typesetting" panose="03020402040406030203" pitchFamily="66" charset="-78"/>
                <a:cs typeface="Arabic Typesetting" panose="03020402040406030203" pitchFamily="66" charset="-78"/>
              </a:rPr>
              <a:t>بِذٰلِكَ فَرَضِيَتْ </a:t>
            </a:r>
            <a:r>
              <a:rPr lang="ar-SA" altLang="en-US" sz="8000" dirty="0">
                <a:latin typeface="Arabic Typesetting" panose="03020402040406030203" pitchFamily="66" charset="-78"/>
                <a:cs typeface="Arabic Typesetting" panose="03020402040406030203" pitchFamily="66" charset="-78"/>
              </a:rPr>
              <a:t>بِهِ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Curse of Allah be on those who heard this even but rested satisfied.</a:t>
            </a:r>
          </a:p>
        </p:txBody>
      </p:sp>
    </p:spTree>
    <p:extLst>
      <p:ext uri="{BB962C8B-B14F-4D97-AF65-F5344CB8AC3E}">
        <p14:creationId xmlns:p14="http://schemas.microsoft.com/office/powerpoint/2010/main" val="14980278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عِيسٰى رُوحِ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Jesus the spirit of Allah.</a:t>
            </a:r>
          </a:p>
        </p:txBody>
      </p:sp>
    </p:spTree>
    <p:extLst>
      <p:ext uri="{BB962C8B-B14F-4D97-AF65-F5344CB8AC3E}">
        <p14:creationId xmlns:p14="http://schemas.microsoft.com/office/powerpoint/2010/main" val="126772898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وَلِيَّ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وَٱبْنَ</a:t>
            </a:r>
            <a:r>
              <a:rPr lang="ar-SA" altLang="en-US" sz="8000" dirty="0">
                <a:latin typeface="Arabic Typesetting" panose="03020402040406030203" pitchFamily="66" charset="-78"/>
                <a:cs typeface="Arabic Typesetting" panose="03020402040406030203" pitchFamily="66" charset="-78"/>
              </a:rPr>
              <a:t> وَلِيِّهِ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intimate servant of Allah and the son of His intimate servant.</a:t>
            </a:r>
          </a:p>
        </p:txBody>
      </p:sp>
    </p:spTree>
    <p:extLst>
      <p:ext uri="{BB962C8B-B14F-4D97-AF65-F5344CB8AC3E}">
        <p14:creationId xmlns:p14="http://schemas.microsoft.com/office/powerpoint/2010/main" val="317859061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لَقَدْ عَظُمَتِ </a:t>
            </a:r>
            <a:r>
              <a:rPr lang="ar-SA" altLang="en-US" sz="8000" dirty="0" err="1">
                <a:latin typeface="Arabic Typesetting" panose="03020402040406030203" pitchFamily="66" charset="-78"/>
                <a:cs typeface="Arabic Typesetting" panose="03020402040406030203" pitchFamily="66" charset="-78"/>
              </a:rPr>
              <a:t>ٱلْمُصيبَةُ</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Extremely terrible was the calamity</a:t>
            </a:r>
          </a:p>
        </p:txBody>
      </p:sp>
    </p:spTree>
    <p:extLst>
      <p:ext uri="{BB962C8B-B14F-4D97-AF65-F5344CB8AC3E}">
        <p14:creationId xmlns:p14="http://schemas.microsoft.com/office/powerpoint/2010/main" val="157417193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وَجَلَّتِ </a:t>
            </a:r>
            <a:r>
              <a:rPr lang="ar-SA" altLang="en-US" sz="8000" dirty="0" err="1">
                <a:latin typeface="Arabic Typesetting" panose="03020402040406030203" pitchFamily="66" charset="-78"/>
                <a:cs typeface="Arabic Typesetting" panose="03020402040406030203" pitchFamily="66" charset="-78"/>
              </a:rPr>
              <a:t>ٱلرَّزِيَّةُ</a:t>
            </a:r>
            <a:r>
              <a:rPr lang="ar-SA" altLang="en-US" sz="8000" dirty="0">
                <a:latin typeface="Arabic Typesetting" panose="03020402040406030203" pitchFamily="66" charset="-78"/>
                <a:cs typeface="Arabic Typesetting" panose="03020402040406030203" pitchFamily="66" charset="-78"/>
              </a:rPr>
              <a:t> بِكَ عَلَيْنَا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astounding is the misfortune that you suffered, upon us</a:t>
            </a:r>
          </a:p>
        </p:txBody>
      </p:sp>
    </p:spTree>
    <p:extLst>
      <p:ext uri="{BB962C8B-B14F-4D97-AF65-F5344CB8AC3E}">
        <p14:creationId xmlns:p14="http://schemas.microsoft.com/office/powerpoint/2010/main" val="290809068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وَعَلٰى جَمِيعِ </a:t>
            </a:r>
            <a:r>
              <a:rPr lang="ar-SA" altLang="en-US" sz="8000" dirty="0" err="1">
                <a:latin typeface="Arabic Typesetting" panose="03020402040406030203" pitchFamily="66" charset="-78"/>
                <a:cs typeface="Arabic Typesetting" panose="03020402040406030203" pitchFamily="66" charset="-78"/>
              </a:rPr>
              <a:t>ٱلْمُسْلِمينَ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upon all Muslims.</a:t>
            </a:r>
          </a:p>
        </p:txBody>
      </p:sp>
    </p:spTree>
    <p:extLst>
      <p:ext uri="{BB962C8B-B14F-4D97-AF65-F5344CB8AC3E}">
        <p14:creationId xmlns:p14="http://schemas.microsoft.com/office/powerpoint/2010/main" val="9693042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فَلَعَنَ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أُمَّةً قَتَلَتْكَ</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So, curse of Allah be on those who killed you</a:t>
            </a:r>
          </a:p>
        </p:txBody>
      </p:sp>
    </p:spTree>
    <p:extLst>
      <p:ext uri="{BB962C8B-B14F-4D97-AF65-F5344CB8AC3E}">
        <p14:creationId xmlns:p14="http://schemas.microsoft.com/office/powerpoint/2010/main" val="271624774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وَأَبْرَأُ إِلٰى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وَإِلَيْكَ مِنْهُمْ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I disavow them in the presence of Allah and You.</a:t>
            </a:r>
          </a:p>
        </p:txBody>
      </p:sp>
    </p:spTree>
    <p:extLst>
      <p:ext uri="{BB962C8B-B14F-4D97-AF65-F5344CB8AC3E}">
        <p14:creationId xmlns:p14="http://schemas.microsoft.com/office/powerpoint/2010/main" val="180500318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9F6ED"/>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2EC544-DD31-3863-42CE-4D0FE043B250}"/>
              </a:ext>
            </a:extLst>
          </p:cNvPr>
          <p:cNvSpPr txBox="1"/>
          <p:nvPr/>
        </p:nvSpPr>
        <p:spPr>
          <a:xfrm>
            <a:off x="1989450" y="2276872"/>
            <a:ext cx="8355976" cy="830997"/>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Ziyarah of all </a:t>
            </a:r>
            <a:r>
              <a:rPr kumimoji="0" lang="en-US" sz="4800" b="0" i="0" u="none" strike="noStrike" kern="1200" cap="none" spc="0" normalizeH="0" baseline="0" noProof="0" dirty="0" err="1">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Shuhada</a:t>
            </a:r>
            <a:endParaRPr kumimoji="0" lang="en-US" altLang="en-US" sz="3600" b="0" i="0" u="none" strike="noStrike" kern="1200" cap="none" spc="0" normalizeH="0" baseline="0" noProof="0" dirty="0">
              <a:ln>
                <a:noFill/>
              </a:ln>
              <a:solidFill>
                <a:srgbClr val="002060"/>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7448189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أَوْلِيَاءَ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وَأَحِبَّائَهُ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friends and dears of Allah.</a:t>
            </a:r>
          </a:p>
        </p:txBody>
      </p:sp>
    </p:spTree>
    <p:extLst>
      <p:ext uri="{BB962C8B-B14F-4D97-AF65-F5344CB8AC3E}">
        <p14:creationId xmlns:p14="http://schemas.microsoft.com/office/powerpoint/2010/main" val="35185161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أَصْفِيَاءَ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وَأَوِدَّاءَهُ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choice of Allah and sincerely attached to Him.</a:t>
            </a:r>
          </a:p>
        </p:txBody>
      </p:sp>
    </p:spTree>
    <p:extLst>
      <p:ext uri="{BB962C8B-B14F-4D97-AF65-F5344CB8AC3E}">
        <p14:creationId xmlns:p14="http://schemas.microsoft.com/office/powerpoint/2010/main" val="160332789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دِينِ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Allah’s religion.</a:t>
            </a:r>
          </a:p>
        </p:txBody>
      </p:sp>
    </p:spTree>
    <p:extLst>
      <p:ext uri="{BB962C8B-B14F-4D97-AF65-F5344CB8AC3E}">
        <p14:creationId xmlns:p14="http://schemas.microsoft.com/office/powerpoint/2010/main" val="263268987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558579" y="1484784"/>
            <a:ext cx="9217718"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مُحَمَّدٍ حَبِيبِ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Muhammad the most beloved by Allah.</a:t>
            </a:r>
          </a:p>
        </p:txBody>
      </p:sp>
    </p:spTree>
    <p:extLst>
      <p:ext uri="{BB962C8B-B14F-4D97-AF65-F5344CB8AC3E}">
        <p14:creationId xmlns:p14="http://schemas.microsoft.com/office/powerpoint/2010/main" val="45920460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رَسُولِ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the Messenger of Allah.</a:t>
            </a:r>
          </a:p>
        </p:txBody>
      </p:sp>
    </p:spTree>
    <p:extLst>
      <p:ext uri="{BB962C8B-B14F-4D97-AF65-F5344CB8AC3E}">
        <p14:creationId xmlns:p14="http://schemas.microsoft.com/office/powerpoint/2010/main" val="392254833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أَمِيرِ </a:t>
            </a:r>
            <a:r>
              <a:rPr lang="ar-SA" altLang="en-US" sz="8000" dirty="0" err="1">
                <a:latin typeface="Arabic Typesetting" panose="03020402040406030203" pitchFamily="66" charset="-78"/>
                <a:cs typeface="Arabic Typesetting" panose="03020402040406030203" pitchFamily="66" charset="-78"/>
              </a:rPr>
              <a:t>ٱلْمُؤْمِنِينَ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the Commander of the Faithful.</a:t>
            </a:r>
          </a:p>
        </p:txBody>
      </p:sp>
    </p:spTree>
    <p:extLst>
      <p:ext uri="{BB962C8B-B14F-4D97-AF65-F5344CB8AC3E}">
        <p14:creationId xmlns:p14="http://schemas.microsoft.com/office/powerpoint/2010/main" val="317447868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فَاطِمَةَ سَيِّدَةِ نِسَاءِ </a:t>
            </a:r>
            <a:r>
              <a:rPr lang="ar-SA" altLang="en-US" sz="8000" dirty="0" err="1">
                <a:latin typeface="Arabic Typesetting" panose="03020402040406030203" pitchFamily="66" charset="-78"/>
                <a:cs typeface="Arabic Typesetting" panose="03020402040406030203" pitchFamily="66" charset="-78"/>
              </a:rPr>
              <a:t>ٱلْعَالَمِينَ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Fatimah the doyenne of the women of this world.</a:t>
            </a:r>
          </a:p>
        </p:txBody>
      </p:sp>
    </p:spTree>
    <p:extLst>
      <p:ext uri="{BB962C8B-B14F-4D97-AF65-F5344CB8AC3E}">
        <p14:creationId xmlns:p14="http://schemas.microsoft.com/office/powerpoint/2010/main" val="339660626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أَبِي مُحَمَّدٍ</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Abu Muhammad,</a:t>
            </a:r>
          </a:p>
        </p:txBody>
      </p:sp>
    </p:spTree>
    <p:extLst>
      <p:ext uri="{BB962C8B-B14F-4D97-AF65-F5344CB8AC3E}">
        <p14:creationId xmlns:p14="http://schemas.microsoft.com/office/powerpoint/2010/main" val="1929274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ٱلْحَسَنِ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عَلِيٍّ الْوَلِيِّ [الزَّكِيِ‏] النَّاصِحِ</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al-Hasan the son of `Ali, the saintly and sincere.</a:t>
            </a:r>
          </a:p>
        </p:txBody>
      </p:sp>
    </p:spTree>
    <p:extLst>
      <p:ext uri="{BB962C8B-B14F-4D97-AF65-F5344CB8AC3E}">
        <p14:creationId xmlns:p14="http://schemas.microsoft.com/office/powerpoint/2010/main" val="24642267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عَلَيْكُمْ يَا أَنْصَارَ أَبِي عَبْدِ </a:t>
            </a:r>
            <a:r>
              <a:rPr lang="ar-SA" altLang="en-US" sz="8000" dirty="0" err="1">
                <a:latin typeface="Arabic Typesetting" panose="03020402040406030203" pitchFamily="66" charset="-78"/>
                <a:cs typeface="Arabic Typesetting" panose="03020402040406030203" pitchFamily="66" charset="-78"/>
              </a:rPr>
              <a:t>ٱللَّهِ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all of you, O supporters of Abu-`Abdullah.</a:t>
            </a:r>
          </a:p>
        </p:txBody>
      </p:sp>
    </p:spTree>
    <p:extLst>
      <p:ext uri="{BB962C8B-B14F-4D97-AF65-F5344CB8AC3E}">
        <p14:creationId xmlns:p14="http://schemas.microsoft.com/office/powerpoint/2010/main" val="41169819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بِأَبِي أَنْتُمْ وَأُمِّي</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My father and mother be sacrificed for you.</a:t>
            </a:r>
          </a:p>
        </p:txBody>
      </p:sp>
    </p:spTree>
    <p:extLst>
      <p:ext uri="{BB962C8B-B14F-4D97-AF65-F5344CB8AC3E}">
        <p14:creationId xmlns:p14="http://schemas.microsoft.com/office/powerpoint/2010/main" val="41428054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طِبْتُمْ وَطَابَتِ </a:t>
            </a:r>
            <a:r>
              <a:rPr lang="ar-SA" altLang="en-US" sz="8000" dirty="0" err="1">
                <a:latin typeface="Arabic Typesetting" panose="03020402040406030203" pitchFamily="66" charset="-78"/>
                <a:cs typeface="Arabic Typesetting" panose="03020402040406030203" pitchFamily="66" charset="-78"/>
              </a:rPr>
              <a:t>ٱلأَرْضُ</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ٱلَّتِي</a:t>
            </a:r>
            <a:r>
              <a:rPr lang="ar-SA" altLang="en-US" sz="8000" dirty="0">
                <a:latin typeface="Arabic Typesetting" panose="03020402040406030203" pitchFamily="66" charset="-78"/>
                <a:cs typeface="Arabic Typesetting" panose="03020402040406030203" pitchFamily="66" charset="-78"/>
              </a:rPr>
              <a:t> فِيهَا دُفِنْتُمْ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Verily, pure be you and pure be the soil in which you were buried.</a:t>
            </a:r>
          </a:p>
        </p:txBody>
      </p:sp>
    </p:spTree>
    <p:extLst>
      <p:ext uri="{BB962C8B-B14F-4D97-AF65-F5344CB8AC3E}">
        <p14:creationId xmlns:p14="http://schemas.microsoft.com/office/powerpoint/2010/main" val="42654445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وَفُزْتُمْ فَوْزاً عَظيماً</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You attained great success.</a:t>
            </a:r>
          </a:p>
        </p:txBody>
      </p:sp>
    </p:spTree>
    <p:extLst>
      <p:ext uri="{BB962C8B-B14F-4D97-AF65-F5344CB8AC3E}">
        <p14:creationId xmlns:p14="http://schemas.microsoft.com/office/powerpoint/2010/main" val="2221798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فَيَا لَيْتَنِي كُنْتُ مَعَكُمْ فَأَفُوزَ مَعَكُمْ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Would that I were with you so that I could also share the accomplishment with you.</a:t>
            </a:r>
          </a:p>
        </p:txBody>
      </p:sp>
    </p:spTree>
    <p:extLst>
      <p:ext uri="{BB962C8B-B14F-4D97-AF65-F5344CB8AC3E}">
        <p14:creationId xmlns:p14="http://schemas.microsoft.com/office/powerpoint/2010/main" val="307587546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وَارِثَ أَمِيرِ </a:t>
            </a:r>
            <a:r>
              <a:rPr lang="ar-SA" altLang="en-US" sz="8000" dirty="0" err="1">
                <a:latin typeface="Arabic Typesetting" panose="03020402040406030203" pitchFamily="66" charset="-78"/>
                <a:cs typeface="Arabic Typesetting" panose="03020402040406030203" pitchFamily="66" charset="-78"/>
              </a:rPr>
              <a:t>ٱلْمُؤْمِنِينَ</a:t>
            </a:r>
            <a:r>
              <a:rPr lang="ar-SA" altLang="en-US" sz="8000" dirty="0">
                <a:latin typeface="Arabic Typesetting" panose="03020402040406030203" pitchFamily="66" charset="-78"/>
                <a:cs typeface="Arabic Typesetting" panose="03020402040406030203" pitchFamily="66" charset="-78"/>
              </a:rPr>
              <a:t> عَلَيْهِ </a:t>
            </a:r>
            <a:r>
              <a:rPr lang="ar-SA" altLang="en-US" sz="8000" dirty="0" err="1">
                <a:latin typeface="Arabic Typesetting" panose="03020402040406030203" pitchFamily="66" charset="-78"/>
                <a:cs typeface="Arabic Typesetting" panose="03020402040406030203" pitchFamily="66" charset="-78"/>
              </a:rPr>
              <a:t>ٱلسَّلاَمُ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inheritor of the Commander of the Faithful, peace be upon him.</a:t>
            </a:r>
          </a:p>
        </p:txBody>
      </p:sp>
    </p:spTree>
    <p:extLst>
      <p:ext uri="{BB962C8B-B14F-4D97-AF65-F5344CB8AC3E}">
        <p14:creationId xmlns:p14="http://schemas.microsoft.com/office/powerpoint/2010/main" val="32003034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9F6ED"/>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2EC544-DD31-3863-42CE-4D0FE043B250}"/>
              </a:ext>
            </a:extLst>
          </p:cNvPr>
          <p:cNvSpPr txBox="1"/>
          <p:nvPr/>
        </p:nvSpPr>
        <p:spPr>
          <a:xfrm>
            <a:off x="1989450" y="2276872"/>
            <a:ext cx="8355976" cy="830997"/>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Ziyarah of </a:t>
            </a:r>
            <a:r>
              <a:rPr kumimoji="0" lang="en-US" sz="4800" b="0" i="0" u="none" strike="noStrike" kern="1200" cap="none" spc="0" normalizeH="0" baseline="0" noProof="0" dirty="0" err="1">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Abal</a:t>
            </a: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 </a:t>
            </a:r>
            <a:r>
              <a:rPr kumimoji="0" lang="en-US" sz="4800" b="0" i="0" u="none" strike="noStrike" kern="1200" cap="none" spc="0" normalizeH="0" baseline="0" noProof="0" dirty="0" err="1">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Fadhl</a:t>
            </a:r>
            <a:r>
              <a:rPr kumimoji="0" lang="en-US" sz="4800" b="0" i="0" u="none" strike="noStrike" kern="1200" cap="none" spc="0" normalizeH="0" baseline="0" noProof="0" dirty="0">
                <a:ln>
                  <a:noFill/>
                </a:ln>
                <a:solidFill>
                  <a:srgbClr val="002060"/>
                </a:solidFill>
                <a:effectLst/>
                <a:uLnTx/>
                <a:uFillTx/>
                <a:latin typeface="Calibri Light" panose="020F0302020204030204" pitchFamily="34" charset="0"/>
                <a:ea typeface="Calibri Light" panose="020F0302020204030204" pitchFamily="34" charset="0"/>
                <a:cs typeface="Arabic Typesetting" panose="03020402040406030203" pitchFamily="66" charset="-78"/>
              </a:rPr>
              <a:t> 'Abbas (A)</a:t>
            </a:r>
            <a:endParaRPr kumimoji="0" lang="en-US" altLang="en-US" sz="3600" b="0" i="0" u="none" strike="noStrike" kern="1200" cap="none" spc="0" normalizeH="0" baseline="0" noProof="0" dirty="0">
              <a:ln>
                <a:noFill/>
              </a:ln>
              <a:solidFill>
                <a:srgbClr val="002060"/>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4456059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a:t>
            </a:r>
            <a:r>
              <a:rPr lang="ar-SA" altLang="en-US" sz="8000" dirty="0" err="1">
                <a:latin typeface="Arabic Typesetting" panose="03020402040406030203" pitchFamily="66" charset="-78"/>
                <a:cs typeface="Arabic Typesetting" panose="03020402040406030203" pitchFamily="66" charset="-78"/>
              </a:rPr>
              <a:t>ٱبْنَ</a:t>
            </a:r>
            <a:r>
              <a:rPr lang="ar-SA" altLang="en-US" sz="8000" dirty="0">
                <a:latin typeface="Arabic Typesetting" panose="03020402040406030203" pitchFamily="66" charset="-78"/>
                <a:cs typeface="Arabic Typesetting" panose="03020402040406030203" pitchFamily="66" charset="-78"/>
              </a:rPr>
              <a:t> امِيرِ </a:t>
            </a:r>
            <a:r>
              <a:rPr lang="ar-SA" altLang="en-US" sz="8000" dirty="0" err="1">
                <a:latin typeface="Arabic Typesetting" panose="03020402040406030203" pitchFamily="66" charset="-78"/>
                <a:cs typeface="Arabic Typesetting" panose="03020402040406030203" pitchFamily="66" charset="-78"/>
              </a:rPr>
              <a:t>ٱلْمُؤْمِنِينَ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son of the Commander of the Faithful.</a:t>
            </a:r>
          </a:p>
        </p:txBody>
      </p:sp>
    </p:spTree>
    <p:extLst>
      <p:ext uri="{BB962C8B-B14F-4D97-AF65-F5344CB8AC3E}">
        <p14:creationId xmlns:p14="http://schemas.microsoft.com/office/powerpoint/2010/main" val="7919392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اَلسَّلاَمُ عَلَيْكَ ايُّهَا </a:t>
            </a:r>
            <a:r>
              <a:rPr lang="ar-SA" altLang="en-US" sz="8000" dirty="0" err="1">
                <a:latin typeface="Arabic Typesetting" panose="03020402040406030203" pitchFamily="66" charset="-78"/>
                <a:cs typeface="Arabic Typesetting" panose="03020402040406030203" pitchFamily="66" charset="-78"/>
              </a:rPr>
              <a:t>ٱلْعَبْدُ</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ٱلصَّالِحُ</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Peace be upon you, O righteous servant (of Allah)</a:t>
            </a:r>
          </a:p>
        </p:txBody>
      </p:sp>
    </p:spTree>
    <p:extLst>
      <p:ext uri="{BB962C8B-B14F-4D97-AF65-F5344CB8AC3E}">
        <p14:creationId xmlns:p14="http://schemas.microsoft.com/office/powerpoint/2010/main" val="27945792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err="1">
                <a:latin typeface="Arabic Typesetting" panose="03020402040406030203" pitchFamily="66" charset="-78"/>
                <a:cs typeface="Arabic Typesetting" panose="03020402040406030203" pitchFamily="66" charset="-78"/>
              </a:rPr>
              <a:t>ٱلْمُطِيعُ</a:t>
            </a:r>
            <a:r>
              <a:rPr lang="ar-SA" altLang="en-US" sz="8000" dirty="0">
                <a:latin typeface="Arabic Typesetting" panose="03020402040406030203" pitchFamily="66" charset="-78"/>
                <a:cs typeface="Arabic Typesetting" panose="03020402040406030203" pitchFamily="66" charset="-78"/>
              </a:rPr>
              <a:t> لِلَّهِ وَلِرَسُولِهِ</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obedient to Allah and to His Messenger.</a:t>
            </a:r>
          </a:p>
        </p:txBody>
      </p:sp>
    </p:spTree>
    <p:extLst>
      <p:ext uri="{BB962C8B-B14F-4D97-AF65-F5344CB8AC3E}">
        <p14:creationId xmlns:p14="http://schemas.microsoft.com/office/powerpoint/2010/main" val="25987647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اشْهَدُ انَّكَ قَدْ جَاهَدْتَ وَنَصَحْتَ</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I bear witness that you strove (in the way of Allah), acted sincerely,</a:t>
            </a:r>
          </a:p>
        </p:txBody>
      </p:sp>
    </p:spTree>
    <p:extLst>
      <p:ext uri="{BB962C8B-B14F-4D97-AF65-F5344CB8AC3E}">
        <p14:creationId xmlns:p14="http://schemas.microsoft.com/office/powerpoint/2010/main" val="8040891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وَصَبَرْتَ حَتّٰى اتَاكَ </a:t>
            </a:r>
            <a:r>
              <a:rPr lang="ar-SA" altLang="en-US" sz="8000" dirty="0" err="1">
                <a:latin typeface="Arabic Typesetting" panose="03020402040406030203" pitchFamily="66" charset="-78"/>
                <a:cs typeface="Arabic Typesetting" panose="03020402040406030203" pitchFamily="66" charset="-78"/>
              </a:rPr>
              <a:t>ٱلْيَقِينُ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584775"/>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tolerated (harm) until death came upon you.</a:t>
            </a:r>
          </a:p>
        </p:txBody>
      </p:sp>
    </p:spTree>
    <p:extLst>
      <p:ext uri="{BB962C8B-B14F-4D97-AF65-F5344CB8AC3E}">
        <p14:creationId xmlns:p14="http://schemas.microsoft.com/office/powerpoint/2010/main" val="67007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لَعَنَ </a:t>
            </a:r>
            <a:r>
              <a:rPr lang="ar-SA" altLang="en-US" sz="8000" dirty="0" err="1">
                <a:latin typeface="Arabic Typesetting" panose="03020402040406030203" pitchFamily="66" charset="-78"/>
                <a:cs typeface="Arabic Typesetting" panose="03020402040406030203" pitchFamily="66" charset="-78"/>
              </a:rPr>
              <a:t>ٱللَّهُ</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ٱلظَّالِمِينَ</a:t>
            </a:r>
            <a:r>
              <a:rPr lang="ar-SA" altLang="en-US" sz="8000" dirty="0">
                <a:latin typeface="Arabic Typesetting" panose="03020402040406030203" pitchFamily="66" charset="-78"/>
                <a:cs typeface="Arabic Typesetting" panose="03020402040406030203" pitchFamily="66" charset="-78"/>
              </a:rPr>
              <a:t> لَكُمْ مِنَ </a:t>
            </a:r>
            <a:r>
              <a:rPr lang="ar-SA" altLang="en-US" sz="8000" dirty="0" err="1">
                <a:latin typeface="Arabic Typesetting" panose="03020402040406030203" pitchFamily="66" charset="-78"/>
                <a:cs typeface="Arabic Typesetting" panose="03020402040406030203" pitchFamily="66" charset="-78"/>
              </a:rPr>
              <a:t>ٱلاوَّلِينَ</a:t>
            </a:r>
            <a:r>
              <a:rPr lang="ar-SA" altLang="en-US" sz="8000" dirty="0">
                <a:latin typeface="Arabic Typesetting" panose="03020402040406030203" pitchFamily="66" charset="-78"/>
                <a:cs typeface="Arabic Typesetting" panose="03020402040406030203" pitchFamily="66" charset="-78"/>
              </a:rPr>
              <a:t> </a:t>
            </a:r>
            <a:r>
              <a:rPr lang="ar-SA" altLang="en-US" sz="8000" dirty="0" err="1">
                <a:latin typeface="Arabic Typesetting" panose="03020402040406030203" pitchFamily="66" charset="-78"/>
                <a:cs typeface="Arabic Typesetting" panose="03020402040406030203" pitchFamily="66" charset="-78"/>
              </a:rPr>
              <a:t>وَٱلآخِرِينَ</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May Allah curse those who wronged you from the past and the present generations</a:t>
            </a:r>
          </a:p>
        </p:txBody>
      </p:sp>
    </p:spTree>
    <p:extLst>
      <p:ext uri="{BB962C8B-B14F-4D97-AF65-F5344CB8AC3E}">
        <p14:creationId xmlns:p14="http://schemas.microsoft.com/office/powerpoint/2010/main" val="103487305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23392" y="1443306"/>
            <a:ext cx="11089926"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وَالْحَقَهُمْ بِدَرْكِ </a:t>
            </a:r>
            <a:r>
              <a:rPr lang="ar-SA" altLang="en-US" sz="8000" dirty="0" err="1">
                <a:latin typeface="Arabic Typesetting" panose="03020402040406030203" pitchFamily="66" charset="-78"/>
                <a:cs typeface="Arabic Typesetting" panose="03020402040406030203" pitchFamily="66" charset="-78"/>
              </a:rPr>
              <a:t>ٱلْجَحِيمِ</a:t>
            </a:r>
            <a:endParaRPr lang="en-US" altLang="en-US" sz="8000" dirty="0">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and may He send them to the lowest layer of the blazing Hell.</a:t>
            </a:r>
          </a:p>
        </p:txBody>
      </p:sp>
    </p:spTree>
    <p:extLst>
      <p:ext uri="{BB962C8B-B14F-4D97-AF65-F5344CB8AC3E}">
        <p14:creationId xmlns:p14="http://schemas.microsoft.com/office/powerpoint/2010/main" val="258159685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774826" y="1443306"/>
            <a:ext cx="8569325"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a:t>
            </a:r>
            <a:r>
              <a:rPr lang="ar-SA" altLang="en-US" sz="8000" dirty="0">
                <a:solidFill>
                  <a:srgbClr val="FFFFFF"/>
                </a:solidFill>
                <a:latin typeface="Arabic Typesetting" panose="03020402040406030203" pitchFamily="66" charset="-78"/>
                <a:cs typeface="Arabic Typesetting" panose="03020402040406030203" pitchFamily="66" charset="-78"/>
              </a:rPr>
              <a:t>مُحَمَّدٍ</a:t>
            </a:r>
            <a:endParaRPr lang="en-US" altLang="en-US" sz="8000" dirty="0">
              <a:solidFill>
                <a:srgbClr val="FFFFFF"/>
              </a:solidFill>
              <a:latin typeface="Arabic Typesetting" panose="03020402040406030203" pitchFamily="66" charset="-78"/>
              <a:cs typeface="Arabic Typesetting" panose="03020402040406030203" pitchFamily="66" charset="-78"/>
            </a:endParaRPr>
          </a:p>
        </p:txBody>
      </p:sp>
      <p:sp>
        <p:nvSpPr>
          <p:cNvPr id="4099" name="Rectangle 3"/>
          <p:cNvSpPr>
            <a:spLocks noGrp="1" noChangeArrowheads="1"/>
          </p:cNvSpPr>
          <p:nvPr>
            <p:ph type="subTitle" idx="1"/>
          </p:nvPr>
        </p:nvSpPr>
        <p:spPr>
          <a:xfrm>
            <a:off x="1847851" y="3381375"/>
            <a:ext cx="8424863" cy="1066800"/>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b="1" dirty="0">
                <a:ea typeface="MS Mincho" charset="-128"/>
              </a:rPr>
              <a:t>O </a:t>
            </a:r>
            <a:r>
              <a:rPr lang="en-US" altLang="en-US" b="1" dirty="0" err="1">
                <a:ea typeface="MS Mincho" charset="-128"/>
              </a:rPr>
              <a:t>Alláh</a:t>
            </a:r>
            <a:r>
              <a:rPr lang="en-US" altLang="en-US" b="1" dirty="0">
                <a:ea typeface="MS Mincho" charset="-128"/>
              </a:rPr>
              <a:t> bless Muhammad and the family of Muhammad.</a:t>
            </a:r>
          </a:p>
        </p:txBody>
      </p:sp>
    </p:spTree>
    <p:extLst>
      <p:ext uri="{BB962C8B-B14F-4D97-AF65-F5344CB8AC3E}">
        <p14:creationId xmlns:p14="http://schemas.microsoft.com/office/powerpoint/2010/main" val="401605648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FFFFFF"/>
                </a:solidFill>
                <a:ea typeface="Calibri Light" panose="020F0302020204030204" pitchFamily="34" charset="0"/>
                <a:cs typeface="Arabic Typesetting" panose="03020402040406030203" pitchFamily="66" charset="-78"/>
              </a:rPr>
              <a:t>Please recite a </a:t>
            </a:r>
            <a:br>
              <a:rPr lang="en-US" altLang="en-US" sz="4800" kern="1200" dirty="0">
                <a:solidFill>
                  <a:srgbClr val="FFFFFF"/>
                </a:solidFill>
                <a:ea typeface="Calibri Light" panose="020F0302020204030204" pitchFamily="34" charset="0"/>
                <a:cs typeface="Arabic Typesetting" panose="03020402040406030203" pitchFamily="66" charset="-78"/>
              </a:rPr>
            </a:br>
            <a:r>
              <a:rPr lang="en-US" altLang="en-US" sz="4800" kern="1200" dirty="0">
                <a:solidFill>
                  <a:srgbClr val="FFFFFF"/>
                </a:solidFill>
                <a:ea typeface="Calibri Light" panose="020F0302020204030204" pitchFamily="34" charset="0"/>
                <a:cs typeface="Arabic Typesetting" panose="03020402040406030203" pitchFamily="66" charset="-78"/>
              </a:rPr>
              <a:t>Surah </a:t>
            </a:r>
            <a:r>
              <a:rPr lang="en-CA" altLang="en-US" sz="4800" kern="1200" dirty="0">
                <a:solidFill>
                  <a:srgbClr val="FFFFFF"/>
                </a:solidFill>
                <a:ea typeface="Calibri Light" panose="020F0302020204030204" pitchFamily="34" charset="0"/>
                <a:cs typeface="Arabic Typesetting" panose="03020402040406030203" pitchFamily="66" charset="-78"/>
              </a:rPr>
              <a:t>a</a:t>
            </a:r>
            <a:r>
              <a:rPr lang="en-US" altLang="en-US" sz="4800" kern="1200" dirty="0">
                <a:solidFill>
                  <a:srgbClr val="FFFFFF"/>
                </a:solidFill>
                <a:ea typeface="Calibri Light" panose="020F0302020204030204" pitchFamily="34" charset="0"/>
                <a:cs typeface="Arabic Typesetting" panose="03020402040406030203" pitchFamily="66" charset="-78"/>
              </a:rPr>
              <a:t>l-</a:t>
            </a:r>
            <a:r>
              <a:rPr lang="en-US" altLang="en-US" sz="4800" kern="1200" dirty="0" err="1">
                <a:solidFill>
                  <a:srgbClr val="FFFFFF"/>
                </a:solidFill>
                <a:ea typeface="Calibri Light" panose="020F0302020204030204" pitchFamily="34" charset="0"/>
                <a:cs typeface="Arabic Typesetting" panose="03020402040406030203" pitchFamily="66" charset="-78"/>
              </a:rPr>
              <a:t>Fatiha</a:t>
            </a:r>
            <a:br>
              <a:rPr lang="en-US" altLang="en-US" sz="4800" kern="1200" dirty="0">
                <a:solidFill>
                  <a:srgbClr val="FFFFFF"/>
                </a:solidFill>
                <a:ea typeface="Calibri Light" panose="020F0302020204030204" pitchFamily="34" charset="0"/>
                <a:cs typeface="Arabic Typesetting" panose="03020402040406030203" pitchFamily="66" charset="-78"/>
              </a:rPr>
            </a:br>
            <a:r>
              <a:rPr lang="en-US" altLang="en-US" sz="4800" kern="1200" dirty="0">
                <a:solidFill>
                  <a:srgbClr val="FFFFFF"/>
                </a:solidFill>
                <a:ea typeface="Calibri Light" panose="020F0302020204030204" pitchFamily="34" charset="0"/>
                <a:cs typeface="Arabic Typesetting" panose="03020402040406030203" pitchFamily="66" charset="-78"/>
              </a:rPr>
              <a:t>for</a:t>
            </a:r>
            <a:br>
              <a:rPr lang="en-US" altLang="en-US" sz="4800" kern="1200" dirty="0">
                <a:solidFill>
                  <a:srgbClr val="FFFFFF"/>
                </a:solidFill>
                <a:ea typeface="Calibri Light" panose="020F0302020204030204" pitchFamily="34" charset="0"/>
                <a:cs typeface="Arabic Typesetting" panose="03020402040406030203" pitchFamily="66" charset="-78"/>
              </a:rPr>
            </a:br>
            <a:r>
              <a:rPr lang="en-US" altLang="en-US" sz="4800" kern="1200" dirty="0">
                <a:solidFill>
                  <a:srgbClr val="FFFFFF"/>
                </a:solidFill>
                <a:ea typeface="Calibri Light" panose="020F0302020204030204" pitchFamily="34" charset="0"/>
                <a:cs typeface="Arabic Typesetting" panose="03020402040406030203" pitchFamily="66" charset="-78"/>
              </a:rPr>
              <a:t>all </a:t>
            </a:r>
            <a:r>
              <a:rPr lang="en-US" altLang="en-US" sz="4800" kern="1200" dirty="0" err="1">
                <a:solidFill>
                  <a:srgbClr val="FFFFFF"/>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921</TotalTime>
  <Words>1726</Words>
  <PresentationFormat>Widescreen</PresentationFormat>
  <Paragraphs>199</Paragraphs>
  <Slides>100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100</vt:i4>
      </vt:variant>
    </vt:vector>
  </HeadingPairs>
  <TitlesOfParts>
    <vt:vector size="107" baseType="lpstr">
      <vt:lpstr>Arabic Typesetting</vt:lpstr>
      <vt:lpstr>Arial</vt:lpstr>
      <vt:lpstr>Calibri Light</vt:lpstr>
      <vt:lpstr>Abbas</vt:lpstr>
      <vt:lpstr>Calibri</vt:lpstr>
      <vt:lpstr>MS Mincho</vt:lpstr>
      <vt:lpstr>Default Design</vt:lpstr>
      <vt:lpstr>PowerPoint Presentation</vt:lpstr>
      <vt:lpstr>اَللَّهُمَّ صَلِّ عَلٰى مُحَمَّدٍ وَآلِ مُحَمَّدٍ</vt:lpstr>
      <vt:lpstr>اَلسَّلاَمُ عَلَيْكَ يَا وَارِثَ آدَمَ صَفْوَةِ ٱللَّهِ</vt:lpstr>
      <vt:lpstr>اَلسَّلاَمُ عَلَيْكَ يَا وَارِثَ نُوحٍ نَبِيِّ ٱللَّهِ</vt:lpstr>
      <vt:lpstr>اَلسَّلاَمُ عَلَيْكَ يَا وَارِثَ إِبْرَاهِيمَ خَلِيلِ ٱللَّهِ</vt:lpstr>
      <vt:lpstr>اَلسَّلاَمُ عَلَيْكَ يَا وَارِثَ مُوسٰى كَلِيمِ ٱللَّهِ</vt:lpstr>
      <vt:lpstr>اَلسَّلاَمُ عَلَيْكَ يَا وَارِثَ عِيسٰى رُوحِ ٱللَّهِ</vt:lpstr>
      <vt:lpstr>اَلسَّلاَمُ عَلَيْكَ يَا وَارِثَ مُحَمَّدٍ حَبِيبِ ٱللَّهِ</vt:lpstr>
      <vt:lpstr>اَلسَّلاَمُ عَلَيْكَ يَا وَارِثَ أَمِيرِ ٱلْمُؤْمِنِينَ عَلَيْهِ ٱلسَّلاَمُ</vt:lpstr>
      <vt:lpstr>اَلسَّلاَمُ عَلَيْكَ يَا ٱبْنَ مُحَمَّدٍ ٱلْمُصْطَفٰى</vt:lpstr>
      <vt:lpstr>اَلسَّلاَمُ عَلَيْكَ يَا ٱبْنَ عَلِيٍّ ٱلْمُرْتَضٰى</vt:lpstr>
      <vt:lpstr>اَلسَّلاَمُ عَلَيْكَ يَا ٱبْنَ فَاطِمَةَ ٱلزَّهْرَاءِ</vt:lpstr>
      <vt:lpstr>اَلسَّلاَمُ عَلَيْكَ يَا ٱبْن خَدِيـجَةَ ٱلْكُبْرٰى</vt:lpstr>
      <vt:lpstr>اَلسَّلاَمُ عَلَيْكَ يَا ثَارَ ٱللَّهِ وَٱبْنَ ثَارِهِ</vt:lpstr>
      <vt:lpstr>وَٱلْوِتْرَ ٱلْمَوْتُورَ</vt:lpstr>
      <vt:lpstr>أَشْهَدُ أَنَّكَ قَدْ أَقَمْتَ ٱلصَّلاَةَ</vt:lpstr>
      <vt:lpstr>وَآتَيْتَ ٱلزَّكَاةَ </vt:lpstr>
      <vt:lpstr>وَأَمَرْتَ بِٱلْمَعْرُوفِ، وَنَهَيْتَ عَنِ ٱلْمُنْكَرِ</vt:lpstr>
      <vt:lpstr>وَأَطَعْتَ ٱللَّهَ وَرَسُولَهُ حَتّٰى أَتَاكَ ٱلْيَقِينُ</vt:lpstr>
      <vt:lpstr>فَلَعَنَ ٱللَّهُ أُمَّةً قَتَلَتْكَ</vt:lpstr>
      <vt:lpstr>وَلَعَنَ ٱللَّهُ أُمَّةً ظَلَمَتْكَ</vt:lpstr>
      <vt:lpstr>وَلَعَنَ ٱللَّهُ أُمَّةً سَمِعَتْ بِذٰلِكَ فَرَضِيَتْ بِهِ</vt:lpstr>
      <vt:lpstr>يَا مَوْلاَيَ يَا أَبَا عَبْدِ ٱللَّهِ</vt:lpstr>
      <vt:lpstr>أَشْهَدُ أَنَّكَ كُنْتَ نُوراً فِي ٱلأَصْلاَبِ ٱلشَّامِخَةِ</vt:lpstr>
      <vt:lpstr>وَٱلأَرْحَامِ ٱلْمُطَهَّرَةِ</vt:lpstr>
      <vt:lpstr>لَمْ تُنَجِّسْكَ ٱلْجَاهِلِيَّةُ بِأَنْجَاسِهَا</vt:lpstr>
      <vt:lpstr>وَلَمْ تُلْبِسْكَ مِنْ مُدْلَهِمَّاتِ ثِيَابِهَا</vt:lpstr>
      <vt:lpstr>وَأَشْهَدُ أَنَّكَ مِنْ دَعَائِمِ ٱلدِّينِ</vt:lpstr>
      <vt:lpstr>وَأَرْكَانِ ٱلْمُؤْمِنِينَ</vt:lpstr>
      <vt:lpstr>وَأَشْهَدُ أَنَّكَ ٱلإِمَامُ ٱلْبَرُّ ٱلتَّقِيُّ</vt:lpstr>
      <vt:lpstr>ٱلرَّضِيُّ ٱلزَّكِيُّ ٱلْهَادِي ٱلْمَهْدِيُّ</vt:lpstr>
      <vt:lpstr>وَأَشْهَدُ أَنَّ ٱلأَئِمَّةَ مِنْ وُلْدِكَ كَلِمَةُ ٱلتَّقْوٰى</vt:lpstr>
      <vt:lpstr>وَأَعْلاَمُ ٱلْهُدٰى</vt:lpstr>
      <vt:lpstr>وَٱلْعُروَةُ ٱلْوُثْقٰى</vt:lpstr>
      <vt:lpstr>وَٱلْحُجَّةُ عَلٰى أَهْلِ ٱلدُّنْيَا</vt:lpstr>
      <vt:lpstr>وَأُشْهِدُ ٱللَّهَ وَمَلاَئِكَتَهُ</vt:lpstr>
      <vt:lpstr>وَأَنْبِيَاءَهُ وَرُسُلَهُ</vt:lpstr>
      <vt:lpstr>أَنِّي بِكُمْ مُؤْمِنٌ وَبِـإِيَابِكُمْ مُوقِنٌ</vt:lpstr>
      <vt:lpstr>بِشَرَائِعِ دِينِي وَخَوَاتِيمِ عَمَلي</vt:lpstr>
      <vt:lpstr>وَقَلْبِي لِقَلْبِكُمْ سِلْمٌ</vt:lpstr>
      <vt:lpstr>وَأَمْرِي لأَمْرِكُمْ مُتَّبِعٌ</vt:lpstr>
      <vt:lpstr>صَلَوَاتُ اللَّهِ عَلَيْكُمْ وَعَلٰى أَرْوَاحِكُمْ</vt:lpstr>
      <vt:lpstr>وَعَلٰى أَجْسَادِكُمْ وَعَلٰى أَجْسَامِكُمْ</vt:lpstr>
      <vt:lpstr>وَعَلٰى شَاهِدِكُمْ وَعَلٰى غَائِبِكُمْ</vt:lpstr>
      <vt:lpstr>وَعَلٰى ظَاهِرِكُمْ وَعَلٰى بَاطِنِكُمْ</vt:lpstr>
      <vt:lpstr>بِأَبِي أَنْتَ وَأُمِّي يَا بْنَ رَسُولِ ٱللَّهِ</vt:lpstr>
      <vt:lpstr>بِأَبِي أَنْتَ وَأُمِّي يَا أَبَا عَبْدِ ٱللَّهِ</vt:lpstr>
      <vt:lpstr>لَقَدْ عَظُمَتِ ٱلرَّزِيَّةُ</vt:lpstr>
      <vt:lpstr>وَجَلَّتِ ٱلْمُصيبَةُ بِكَ عَلَيْنَا</vt:lpstr>
      <vt:lpstr>وَعَلٰى جَمِيعِ أَهْلِ ٱلسَّمَاوَاتِ وَٱلأَرْضِ</vt:lpstr>
      <vt:lpstr>فَلَعَنَ ٱللَّهُ أُمَّةً أَسْرَجَتْ وَأَلْجَمَتْ</vt:lpstr>
      <vt:lpstr>وَتَهَيَّأَتْ لِقِتَالِكَ</vt:lpstr>
      <vt:lpstr>يَا مَوْلاَيَ يَا أَبَا عَبْدِ ٱللَّهِ</vt:lpstr>
      <vt:lpstr>قَصَدْتُ حَرَمَكَ</vt:lpstr>
      <vt:lpstr>وَأَتَيْتُ إِلٰى مَشْهَدِكَ</vt:lpstr>
      <vt:lpstr>أَسْأَلُ ٱللَّهَ بِٱلشَّأْنِ ٱلَّذِي لَكَ عِنْدَهُ</vt:lpstr>
      <vt:lpstr>وَبِٱلْمَحَلِّ ٱلَّذِي لَكَ لَدَيْهِ</vt:lpstr>
      <vt:lpstr>أَنْ يُصَلِّيَ عَلٰى مُحَمَّدٍ وَآلِ مُحَمَّدٍ</vt:lpstr>
      <vt:lpstr>وَأَنْ يَجْعَلَنِي مَعَكُمْ فِي ٱلدُّنْيَا وَٱلآخِرَةِ</vt:lpstr>
      <vt:lpstr>PowerPoint Presentation</vt:lpstr>
      <vt:lpstr>اَلسَّلاَمُ عَلَيْكَ يَا ٱبْن رَسُولِ ٱللَّهِ</vt:lpstr>
      <vt:lpstr>اَلسَّلاَمُ عَلَيْكَ يَا ٱبْن نَبِيِّ ٱللَّهِ</vt:lpstr>
      <vt:lpstr>اَلسَّلاَمُ عَلَيْكَ يَا ٱبْن أَمِيرِ ٱلْمُؤْمِنِينَ</vt:lpstr>
      <vt:lpstr>اَلسَّلاَمُ عَلَيْكَ يَا ٱبْن ٱلْحُسَيْنِ ٱلشَّهِيدِ</vt:lpstr>
      <vt:lpstr>اَلسَّلاَمُ عَلَيْكَ أَيُّهَا ٱلشَّهِيدُ</vt:lpstr>
      <vt:lpstr>اَلسَّلاَمُ عَلَيْكَ أَيُّهَا ٱلْمَظْلُومُ وَٱبْنُ ٱلْمَظْلُومِ</vt:lpstr>
      <vt:lpstr>لَعَنَ ٱللَّهُ أُمَّةً قَتَلَتْكَ</vt:lpstr>
      <vt:lpstr>وَلَعَنَ ٱللَّهُ أُمَّةً ظَلَمَتْكَ</vt:lpstr>
      <vt:lpstr>وَلَعَنَ ٱللَّهُ أُمَّةً سَمِعَتْ بِذٰلِكَ فَرَضِيَتْ بِهِ</vt:lpstr>
      <vt:lpstr>اَلسَّلاَمُ عَلَيْكَ يَا وَلِيَّ ٱللَّهِ وَٱبْنَ وَلِيِّهِ</vt:lpstr>
      <vt:lpstr>لَقَدْ عَظُمَتِ ٱلْمُصيبَةُ</vt:lpstr>
      <vt:lpstr>وَجَلَّتِ ٱلرَّزِيَّةُ بِكَ عَلَيْنَا</vt:lpstr>
      <vt:lpstr>وَعَلٰى جَمِيعِ ٱلْمُسْلِمينَ</vt:lpstr>
      <vt:lpstr>فَلَعَنَ ٱللَّهُ أُمَّةً قَتَلَتْكَ</vt:lpstr>
      <vt:lpstr>وَأَبْرَأُ إِلٰى ٱللَّهِ وَإِلَيْكَ مِنْهُمْ</vt:lpstr>
      <vt:lpstr>PowerPoint Presentation</vt:lpstr>
      <vt:lpstr>اَلسَّلاَمُ عَلَيْكُمْ يَا أَوْلِيَاءَ ٱللَّهِ وَأَحِبَّائَهُ</vt:lpstr>
      <vt:lpstr>اَلسَّلاَمُ عَلَيْكُمْ يَا أَصْفِيَاءَ ٱللَّهِ وَأَوِدَّاءَهُ</vt:lpstr>
      <vt:lpstr>اَلسَّلاَمُ عَلَيْكُمْ يَا أَنْصَارَ دِينِ ٱللَّهِ</vt:lpstr>
      <vt:lpstr>اَلسَّلاَمُ عَلَيْكُمْ يَا أَنْصَارَ رَسُولِ ٱللَّهِ</vt:lpstr>
      <vt:lpstr>اَلسَّلاَمُ عَلَيْكُمْ يَا أَنْصَارَ أَمِيرِ ٱلْمُؤْمِنِينَ</vt:lpstr>
      <vt:lpstr>اَلسَّلاَمُ عَلَيْكُمْ يَا أَنْصَارَ فَاطِمَةَ سَيِّدَةِ نِسَاءِ ٱلْعَالَمِينَ</vt:lpstr>
      <vt:lpstr>اَلسَّلاَمُ عَلَيْكُمْ يَا أَنْصَارَ أَبِي مُحَمَّدٍ</vt:lpstr>
      <vt:lpstr>ٱلْحَسَنِ ٱبْنِ عَلِيٍّ الْوَلِيِّ [الزَّكِيِ‏] النَّاصِحِ</vt:lpstr>
      <vt:lpstr>اَلسَّلاَمُ عَلَيْكُمْ يَا أَنْصَارَ أَبِي عَبْدِ ٱللَّهِ</vt:lpstr>
      <vt:lpstr>بِأَبِي أَنْتُمْ وَأُمِّي</vt:lpstr>
      <vt:lpstr>طِبْتُمْ وَطَابَتِ ٱلأَرْضُ ٱلَّتِي فِيهَا دُفِنْتُمْ</vt:lpstr>
      <vt:lpstr>وَفُزْتُمْ فَوْزاً عَظيماً</vt:lpstr>
      <vt:lpstr>فَيَا لَيْتَنِي كُنْتُ مَعَكُمْ فَأَفُوزَ مَعَكُمْ</vt:lpstr>
      <vt:lpstr>PowerPoint Presentation</vt:lpstr>
      <vt:lpstr>اَلسَّلاَمُ عَلَيْكَ يَا ٱبْنَ امِيرِ ٱلْمُؤْمِنِينَ</vt:lpstr>
      <vt:lpstr>اَلسَّلاَمُ عَلَيْكَ ايُّهَا ٱلْعَبْدُ ٱلصَّالِحُ</vt:lpstr>
      <vt:lpstr>ٱلْمُطِيعُ لِلَّهِ وَلِرَسُولِهِ</vt:lpstr>
      <vt:lpstr>اشْهَدُ انَّكَ قَدْ جَاهَدْتَ وَنَصَحْتَ</vt:lpstr>
      <vt:lpstr>وَصَبَرْتَ حَتّٰى اتَاكَ ٱلْيَقِينُ</vt:lpstr>
      <vt:lpstr>لَعَنَ ٱللَّهُ ٱلظَّالِمِينَ لَكُمْ مِنَ ٱلاوَّلِينَ وَٱلآخِرِينَ</vt:lpstr>
      <vt:lpstr>وَالْحَقَهُمْ بِدَرْكِ ٱلْجَحِيمِ</vt:lpstr>
      <vt:lpstr>اَللَّهُمَّ صَلِّ عَلٰى مُحَمَّدٍ وَآلِ مُحَمَّدٍ</vt:lpstr>
      <vt:lpstr>Please recite a  Surah al-Fatiha for all marhumeen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2022-03-17T06:00:11Z</dcterms:created>
  <dcterms:modified xsi:type="dcterms:W3CDTF">2024-01-25T21:40:12Z</dcterms:modified>
</cp:coreProperties>
</file>

<file path=docProps/thumbnail.jpeg>
</file>